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485" r:id="rId2"/>
    <p:sldId id="396" r:id="rId3"/>
    <p:sldId id="519" r:id="rId4"/>
    <p:sldId id="522" r:id="rId5"/>
    <p:sldId id="520" r:id="rId6"/>
    <p:sldId id="521" r:id="rId7"/>
    <p:sldId id="523" r:id="rId8"/>
    <p:sldId id="264" r:id="rId9"/>
    <p:sldId id="265" r:id="rId10"/>
    <p:sldId id="527" r:id="rId11"/>
    <p:sldId id="525" r:id="rId12"/>
    <p:sldId id="528" r:id="rId13"/>
    <p:sldId id="529" r:id="rId14"/>
    <p:sldId id="526" r:id="rId15"/>
    <p:sldId id="530" r:id="rId16"/>
    <p:sldId id="531" r:id="rId17"/>
    <p:sldId id="532" r:id="rId18"/>
    <p:sldId id="533" r:id="rId19"/>
    <p:sldId id="534" r:id="rId20"/>
    <p:sldId id="535" r:id="rId21"/>
    <p:sldId id="537" r:id="rId22"/>
    <p:sldId id="518"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Verdana" panose="020B060403050404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02DCAB-7EC0-4111-9861-E7B0CB1DC221}">
          <p14:sldIdLst>
            <p14:sldId id="485"/>
            <p14:sldId id="396"/>
            <p14:sldId id="519"/>
            <p14:sldId id="522"/>
            <p14:sldId id="520"/>
            <p14:sldId id="521"/>
            <p14:sldId id="523"/>
            <p14:sldId id="264"/>
            <p14:sldId id="265"/>
            <p14:sldId id="527"/>
            <p14:sldId id="525"/>
            <p14:sldId id="528"/>
            <p14:sldId id="529"/>
            <p14:sldId id="526"/>
            <p14:sldId id="530"/>
            <p14:sldId id="531"/>
            <p14:sldId id="532"/>
            <p14:sldId id="533"/>
            <p14:sldId id="534"/>
            <p14:sldId id="535"/>
            <p14:sldId id="537"/>
            <p14:sldId id="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51942" autoAdjust="0"/>
  </p:normalViewPr>
  <p:slideViewPr>
    <p:cSldViewPr snapToGrid="0">
      <p:cViewPr varScale="1">
        <p:scale>
          <a:sx n="57" d="100"/>
          <a:sy n="57" d="100"/>
        </p:scale>
        <p:origin x="828" y="72"/>
      </p:cViewPr>
      <p:guideLst/>
    </p:cSldViewPr>
  </p:slideViewPr>
  <p:notesTextViewPr>
    <p:cViewPr>
      <p:scale>
        <a:sx n="110" d="100"/>
        <a:sy n="110" d="100"/>
      </p:scale>
      <p:origin x="0" y="0"/>
    </p:cViewPr>
  </p:notesTextViewPr>
  <p:sorterViewPr>
    <p:cViewPr varScale="1">
      <p:scale>
        <a:sx n="1" d="1"/>
        <a:sy n="1" d="1"/>
      </p:scale>
      <p:origin x="0" y="-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86610CF7-7CFD-4981-8166-0DED1B2490E6}"/>
    <pc:docChg chg="modSld">
      <pc:chgData name="Mitchell Wand" userId="de9b44c55c049659" providerId="LiveId" clId="{86610CF7-7CFD-4981-8166-0DED1B2490E6}" dt="2022-09-20T21:15:19.107" v="1" actId="20577"/>
      <pc:docMkLst>
        <pc:docMk/>
      </pc:docMkLst>
      <pc:sldChg chg="modSp mod">
        <pc:chgData name="Mitchell Wand" userId="de9b44c55c049659" providerId="LiveId" clId="{86610CF7-7CFD-4981-8166-0DED1B2490E6}" dt="2022-09-20T21:14:55.735" v="0" actId="20577"/>
        <pc:sldMkLst>
          <pc:docMk/>
          <pc:sldMk cId="1007606320" sldId="520"/>
        </pc:sldMkLst>
        <pc:spChg chg="mod">
          <ac:chgData name="Mitchell Wand" userId="de9b44c55c049659" providerId="LiveId" clId="{86610CF7-7CFD-4981-8166-0DED1B2490E6}" dt="2022-09-20T21:14:55.735" v="0" actId="20577"/>
          <ac:spMkLst>
            <pc:docMk/>
            <pc:sldMk cId="1007606320" sldId="520"/>
            <ac:spMk id="3" creationId="{F2B1264D-D8C0-AF4A-831C-4CED4E3AF7D4}"/>
          </ac:spMkLst>
        </pc:spChg>
      </pc:sldChg>
      <pc:sldChg chg="modNotesTx">
        <pc:chgData name="Mitchell Wand" userId="de9b44c55c049659" providerId="LiveId" clId="{86610CF7-7CFD-4981-8166-0DED1B2490E6}" dt="2022-09-20T21:15:19.107" v="1" actId="20577"/>
        <pc:sldMkLst>
          <pc:docMk/>
          <pc:sldMk cId="1985064915" sldId="5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brainstorm from students, or just use this as a transition</a:t>
            </a:r>
          </a:p>
          <a:p>
            <a:endParaRPr lang="en-US" dirty="0"/>
          </a:p>
          <a:p>
            <a:pPr eaLnBrk="1" hangingPunct="1"/>
            <a:r>
              <a:rPr lang="en-US" altLang="en-US" dirty="0"/>
              <a:t>A related question could be, what are some of the useful traits for successful software engineers?</a:t>
            </a:r>
            <a:br>
              <a:rPr lang="en-US" altLang="en-US" dirty="0"/>
            </a:br>
            <a:r>
              <a:rPr lang="en-US" altLang="en-US" dirty="0"/>
              <a:t>Here is a list:</a:t>
            </a:r>
          </a:p>
          <a:p>
            <a:pPr lvl="1" eaLnBrk="1" hangingPunct="1"/>
            <a:r>
              <a:rPr lang="en-US" altLang="en-US" sz="2800" dirty="0">
                <a:solidFill>
                  <a:srgbClr val="002060"/>
                </a:solidFill>
              </a:rPr>
              <a:t>Sense of individual responsibility</a:t>
            </a:r>
          </a:p>
          <a:p>
            <a:pPr lvl="1" eaLnBrk="1" hangingPunct="1"/>
            <a:r>
              <a:rPr lang="en-US" altLang="en-US" sz="2800" dirty="0">
                <a:solidFill>
                  <a:srgbClr val="002060"/>
                </a:solidFill>
              </a:rPr>
              <a:t>Acutely aware of the needs of team members and stakeholders </a:t>
            </a:r>
          </a:p>
          <a:p>
            <a:pPr lvl="1" eaLnBrk="1" hangingPunct="1"/>
            <a:r>
              <a:rPr lang="en-US" altLang="en-US" sz="2800" dirty="0">
                <a:solidFill>
                  <a:srgbClr val="002060"/>
                </a:solidFill>
              </a:rPr>
              <a:t>Brutally honest about design flaws and offers constructive criticism</a:t>
            </a:r>
          </a:p>
          <a:p>
            <a:pPr lvl="1" eaLnBrk="1" hangingPunct="1"/>
            <a:r>
              <a:rPr lang="en-US" altLang="en-US" sz="2800" dirty="0">
                <a:solidFill>
                  <a:srgbClr val="002060"/>
                </a:solidFill>
              </a:rPr>
              <a:t>Resilient under pressure </a:t>
            </a:r>
          </a:p>
          <a:p>
            <a:pPr lvl="1" eaLnBrk="1" hangingPunct="1"/>
            <a:r>
              <a:rPr lang="en-US" altLang="en-US" sz="2800" dirty="0">
                <a:solidFill>
                  <a:srgbClr val="002060"/>
                </a:solidFill>
              </a:rPr>
              <a:t>Heightened sense of fairness</a:t>
            </a:r>
          </a:p>
          <a:p>
            <a:pPr lvl="1" eaLnBrk="1" hangingPunct="1"/>
            <a:r>
              <a:rPr lang="en-US" altLang="en-US" sz="2800" dirty="0">
                <a:solidFill>
                  <a:srgbClr val="002060"/>
                </a:solidFill>
              </a:rPr>
              <a:t>Attention to detail </a:t>
            </a:r>
          </a:p>
          <a:p>
            <a:pPr lvl="1" eaLnBrk="1" hangingPunct="1"/>
            <a:r>
              <a:rPr lang="en-US" altLang="en-US" sz="2800" dirty="0">
                <a:solidFill>
                  <a:srgbClr val="002060"/>
                </a:solidFill>
              </a:rPr>
              <a:t>Pragmatic</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1452336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a:t>
            </a:r>
          </a:p>
          <a:p>
            <a:endParaRPr lang="en-US" dirty="0"/>
          </a:p>
          <a:p>
            <a:r>
              <a:rPr lang="en-US" dirty="0"/>
              <a:t>Both trace almost every social conflict that they have witnessed in their orgs back to a lack of one of these three traits.</a:t>
            </a:r>
          </a:p>
          <a:p>
            <a:endParaRPr lang="en-US" dirty="0"/>
          </a:p>
          <a:p>
            <a:r>
              <a:rPr lang="en-US" dirty="0"/>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dirty="0"/>
          </a:p>
          <a:p>
            <a:r>
              <a:rPr lang="en-US" dirty="0"/>
              <a:t>(some notes on pillars)</a:t>
            </a:r>
          </a:p>
          <a:p>
            <a:r>
              <a:rPr lang="en-US" dirty="0"/>
              <a:t>Humility – it’s fun to be the most knowledgeable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dirty="0"/>
          </a:p>
          <a:p>
            <a:r>
              <a:rPr lang="en-US" dirty="0"/>
              <a:t>Respect – how do you criticize and give feedback on someone’s work while recognizing their strengths?</a:t>
            </a:r>
          </a:p>
          <a:p>
            <a:endParaRPr lang="en-US" dirty="0"/>
          </a:p>
          <a:p>
            <a:r>
              <a:rPr lang="en-US" dirty="0"/>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221612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code review comment. Ask students how they would feel if they got this feedback. Ask them why they would feel that way. </a:t>
            </a:r>
          </a:p>
          <a:p>
            <a:endParaRPr lang="en-US" dirty="0"/>
          </a:p>
          <a:p>
            <a:r>
              <a:rPr lang="en-US" dirty="0"/>
              <a:t>Then do the builds and talk through each part that is problematic, and how it violates HRT</a:t>
            </a:r>
          </a:p>
          <a:p>
            <a:r>
              <a:rPr lang="en-US" dirty="0"/>
              <a:t>“You” – Violates respect. This is making it personal. Show respect for others.</a:t>
            </a:r>
          </a:p>
          <a:p>
            <a:r>
              <a:rPr lang="en-US" dirty="0"/>
              <a:t>“wrong” – Violates humility. This assumes that there is a clear “wrong” here. Is it wrong, or is there instead something else we could say to describe what we think is </a:t>
            </a:r>
            <a:r>
              <a:rPr lang="en-US" dirty="0" err="1"/>
              <a:t>wrng</a:t>
            </a:r>
            <a:r>
              <a:rPr lang="en-US" dirty="0"/>
              <a:t>?</a:t>
            </a:r>
          </a:p>
          <a:p>
            <a:r>
              <a:rPr lang="en-US" dirty="0"/>
              <a:t>“using the standard…” – Violates humility again. Are we demanding a SPECIFIC changes? Not only is the existing way wrong, but there is a CLEAR right way? How often does that really come up in software development?</a:t>
            </a:r>
          </a:p>
          <a:p>
            <a:r>
              <a:rPr lang="en-US" dirty="0"/>
              <a:t>“everyone else” – makes clear that the reviewer doesn’t trust the person who wrote the code. How can we move forward with out trust?</a:t>
            </a:r>
          </a:p>
          <a:p>
            <a:endParaRPr lang="en-US" dirty="0"/>
          </a:p>
          <a:p>
            <a:r>
              <a:rPr lang="en-US" dirty="0"/>
              <a:t>This is not a productive comment because the response is going to be overly emotional, coming from someone who was put on the defense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Brainstorm: "If you had a bad team experience in the past, can you explain it in terms of these three </a:t>
            </a:r>
            <a:r>
              <a:rPr lang="en-US" sz="1200" b="0" i="0" kern="1200">
                <a:solidFill>
                  <a:schemeClr val="tx1"/>
                </a:solidFill>
                <a:effectLst/>
                <a:latin typeface="+mn-lt"/>
                <a:ea typeface="+mn-ea"/>
                <a:cs typeface="+mn-cs"/>
              </a:rPr>
              <a:t>pillars?”</a:t>
            </a: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12</a:t>
            </a:fld>
            <a:endParaRPr lang="en-US"/>
          </a:p>
        </p:txBody>
      </p:sp>
    </p:spTree>
    <p:extLst>
      <p:ext uri="{BB962C8B-B14F-4D97-AF65-F5344CB8AC3E}">
        <p14:creationId xmlns:p14="http://schemas.microsoft.com/office/powerpoint/2010/main" val="320153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new comment. Ask students what they think about this? How is it better?</a:t>
            </a:r>
          </a:p>
          <a:p>
            <a:endParaRPr lang="en-US" dirty="0"/>
          </a:p>
          <a:p>
            <a:r>
              <a:rPr lang="en-US" dirty="0"/>
              <a:t>(build to highlight the humility aspect)</a:t>
            </a:r>
          </a:p>
          <a:p>
            <a:r>
              <a:rPr lang="en-US" dirty="0"/>
              <a:t> </a:t>
            </a:r>
          </a:p>
          <a:p>
            <a:r>
              <a:rPr lang="en-US" dirty="0"/>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p:txBody>
      </p:sp>
      <p:sp>
        <p:nvSpPr>
          <p:cNvPr id="4" name="Slide Number Placeholder 3"/>
          <p:cNvSpPr>
            <a:spLocks noGrp="1"/>
          </p:cNvSpPr>
          <p:nvPr>
            <p:ph type="sldNum" sz="quarter" idx="5"/>
          </p:nvPr>
        </p:nvSpPr>
        <p:spPr/>
        <p:txBody>
          <a:bodyPr/>
          <a:lstStyle/>
          <a:p>
            <a:fld id="{07937F07-1250-4CCE-B198-1B2887014F41}" type="slidenum">
              <a:rPr lang="en-US" smtClean="0"/>
              <a:t>13</a:t>
            </a:fld>
            <a:endParaRPr lang="en-US"/>
          </a:p>
        </p:txBody>
      </p:sp>
    </p:spTree>
    <p:extLst>
      <p:ext uri="{BB962C8B-B14F-4D97-AF65-F5344CB8AC3E}">
        <p14:creationId xmlns:p14="http://schemas.microsoft.com/office/powerpoint/2010/main" val="352897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 By engaging our HRT pillars, we can create an environment that provides the psychological safety to our teammates that they will feel capable of asking for the kind of support that they need in order to be the most effective teammates that they can be.</a:t>
            </a:r>
          </a:p>
        </p:txBody>
      </p:sp>
      <p:sp>
        <p:nvSpPr>
          <p:cNvPr id="4" name="Slide Number Placeholder 3"/>
          <p:cNvSpPr>
            <a:spLocks noGrp="1"/>
          </p:cNvSpPr>
          <p:nvPr>
            <p:ph type="sldNum" sz="quarter" idx="5"/>
          </p:nvPr>
        </p:nvSpPr>
        <p:spPr/>
        <p:txBody>
          <a:bodyPr/>
          <a:lstStyle/>
          <a:p>
            <a:fld id="{07937F07-1250-4CCE-B198-1B2887014F41}" type="slidenum">
              <a:rPr lang="en-US" smtClean="0"/>
              <a:t>14</a:t>
            </a:fld>
            <a:endParaRPr lang="en-US"/>
          </a:p>
        </p:txBody>
      </p:sp>
    </p:spTree>
    <p:extLst>
      <p:ext uri="{BB962C8B-B14F-4D97-AF65-F5344CB8AC3E}">
        <p14:creationId xmlns:p14="http://schemas.microsoft.com/office/powerpoint/2010/main" val="2613788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context of teams and team performance, one important metric to consider is the bus factor: which is to say, how many members of your team are entirely irreplaceable, the sole holders of particular, specialized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endParaRPr lang="en-US" dirty="0"/>
          </a:p>
          <a:p>
            <a:endParaRPr lang="en-US" dirty="0"/>
          </a:p>
          <a:p>
            <a:r>
              <a:rPr lang="en-US" dirty="0"/>
              <a:t>(Build) 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
        <p:nvSpPr>
          <p:cNvPr id="4" name="Slide Number Placeholder 3"/>
          <p:cNvSpPr>
            <a:spLocks noGrp="1"/>
          </p:cNvSpPr>
          <p:nvPr>
            <p:ph type="sldNum" sz="quarter" idx="5"/>
          </p:nvPr>
        </p:nvSpPr>
        <p:spPr/>
        <p:txBody>
          <a:bodyPr/>
          <a:lstStyle/>
          <a:p>
            <a:fld id="{07937F07-1250-4CCE-B198-1B2887014F41}" type="slidenum">
              <a:rPr lang="en-US" smtClean="0"/>
              <a:t>15</a:t>
            </a:fld>
            <a:endParaRPr lang="en-US"/>
          </a:p>
        </p:txBody>
      </p:sp>
    </p:spTree>
    <p:extLst>
      <p:ext uri="{BB962C8B-B14F-4D97-AF65-F5344CB8AC3E}">
        <p14:creationId xmlns:p14="http://schemas.microsoft.com/office/powerpoint/2010/main" val="292041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exciting parts of working on a big project with a team is that you have the chance to make something far bigger than you could have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 corollary to that is that it’s also possible to have a larger-scale failure than you could have made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out fires is a topic for another lecture. The part that is relevant for our team discussion, is the most important thing for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to learn from mistakes. 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reflecting on and learning from these mistakes can be formalized into a “post mortem” review</a:t>
            </a:r>
          </a:p>
        </p:txBody>
      </p:sp>
      <p:sp>
        <p:nvSpPr>
          <p:cNvPr id="4" name="Slide Number Placeholder 3"/>
          <p:cNvSpPr>
            <a:spLocks noGrp="1"/>
          </p:cNvSpPr>
          <p:nvPr>
            <p:ph type="sldNum" sz="quarter" idx="5"/>
          </p:nvPr>
        </p:nvSpPr>
        <p:spPr/>
        <p:txBody>
          <a:bodyPr/>
          <a:lstStyle/>
          <a:p>
            <a:fld id="{07937F07-1250-4CCE-B198-1B2887014F41}" type="slidenum">
              <a:rPr lang="en-US" smtClean="0"/>
              <a:t>16</a:t>
            </a:fld>
            <a:endParaRPr lang="en-US"/>
          </a:p>
        </p:txBody>
      </p:sp>
    </p:spTree>
    <p:extLst>
      <p:ext uri="{BB962C8B-B14F-4D97-AF65-F5344CB8AC3E}">
        <p14:creationId xmlns:p14="http://schemas.microsoft.com/office/powerpoint/2010/main" val="3059390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extremely important to consider *how* to conduct this post-mortem. In a naive approach (which we might call name, blame and shame), we might not be able to actually learn from this incident…(read from slide, relating personal experiences if you want, or asking students if they have seen this, </a:t>
            </a:r>
            <a:r>
              <a:rPr lang="en-US" dirty="0" err="1"/>
              <a:t>etc</a:t>
            </a:r>
            <a:r>
              <a:rPr lang="en-US" dirty="0"/>
              <a:t>)</a:t>
            </a:r>
          </a:p>
        </p:txBody>
      </p:sp>
      <p:sp>
        <p:nvSpPr>
          <p:cNvPr id="4" name="Slide Number Placeholder 3"/>
          <p:cNvSpPr>
            <a:spLocks noGrp="1"/>
          </p:cNvSpPr>
          <p:nvPr>
            <p:ph type="sldNum" sz="quarter" idx="5"/>
          </p:nvPr>
        </p:nvSpPr>
        <p:spPr/>
        <p:txBody>
          <a:bodyPr/>
          <a:lstStyle/>
          <a:p>
            <a:fld id="{07937F07-1250-4CCE-B198-1B2887014F41}" type="slidenum">
              <a:rPr lang="en-US" smtClean="0"/>
              <a:t>17</a:t>
            </a:fld>
            <a:endParaRPr lang="en-US"/>
          </a:p>
        </p:txBody>
      </p:sp>
    </p:spTree>
    <p:extLst>
      <p:ext uri="{BB962C8B-B14F-4D97-AF65-F5344CB8AC3E}">
        <p14:creationId xmlns:p14="http://schemas.microsoft.com/office/powerpoint/2010/main" val="4247229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
        <p:nvSpPr>
          <p:cNvPr id="4" name="Slide Number Placeholder 3"/>
          <p:cNvSpPr>
            <a:spLocks noGrp="1"/>
          </p:cNvSpPr>
          <p:nvPr>
            <p:ph type="sldNum" sz="quarter" idx="5"/>
          </p:nvPr>
        </p:nvSpPr>
        <p:spPr/>
        <p:txBody>
          <a:bodyPr/>
          <a:lstStyle/>
          <a:p>
            <a:fld id="{07937F07-1250-4CCE-B198-1B2887014F41}" type="slidenum">
              <a:rPr lang="en-US" smtClean="0"/>
              <a:t>18</a:t>
            </a:fld>
            <a:endParaRPr lang="en-US"/>
          </a:p>
        </p:txBody>
      </p:sp>
    </p:spTree>
    <p:extLst>
      <p:ext uri="{BB962C8B-B14F-4D97-AF65-F5344CB8AC3E}">
        <p14:creationId xmlns:p14="http://schemas.microsoft.com/office/powerpoint/2010/main" val="3832272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postmortem document, we can note detailed root cause: high load AND resource leak, AND note that failure response was not quite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the list of action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items include approaches to prevent similar failures in future (by making system more fault tolerant + scalable), in addition to fixing the underlying cause of the resource leak, AND updating documentation to improve response times to cascading failures in future. This shows the steps that were taken to resolve the problem, AND how to prevent it from occurring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lessons </a:t>
            </a:r>
            <a:r>
              <a:rPr lang="en-US" dirty="0" err="1"/>
              <a:t>leanred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who introduced the resource leak, who set it up wrong, and whose fault in particular this was: most important is lessons learned. The lessons learned are organized between “what went well”, ”what went wrong”, and “where we got lucky”. Even though there was a failure, it WAS noticed quickly, and once a fix was identified, it was fixed fast. We see clearly how it could have gone better, had there been more expertise in resolving these kinds of failures. Nonetheless, we “got lucky” in that there were a few key pointers that helped to diagnose and fix the situation.</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19</a:t>
            </a:fld>
            <a:endParaRPr lang="en-US"/>
          </a:p>
        </p:txBody>
      </p:sp>
    </p:spTree>
    <p:extLst>
      <p:ext uri="{BB962C8B-B14F-4D97-AF65-F5344CB8AC3E}">
        <p14:creationId xmlns:p14="http://schemas.microsoft.com/office/powerpoint/2010/main" val="127963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1624675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screenshot of a post-mortem conducted by Amazon from this past December that took down foundational aspects of Amazon’s northern </a:t>
            </a:r>
            <a:r>
              <a:rPr lang="en-US" dirty="0" err="1"/>
              <a:t>virginia</a:t>
            </a:r>
            <a:r>
              <a:rPr lang="en-US" dirty="0"/>
              <a:t> data center, which led to degraded performance (or, put more plainly, a huge outage) of most amazon cloud services, and correspondingly, many services that rely on AWS. Public post-mortems like this are helpful for improving customer trust: customers want to know that Amazon learned from this situation, so that it would be unlikely to re-occur. (Arrested development narrator voice: It would still be likely to re-occur).</a:t>
            </a:r>
          </a:p>
        </p:txBody>
      </p:sp>
      <p:sp>
        <p:nvSpPr>
          <p:cNvPr id="4" name="Slide Number Placeholder 3"/>
          <p:cNvSpPr>
            <a:spLocks noGrp="1"/>
          </p:cNvSpPr>
          <p:nvPr>
            <p:ph type="sldNum" sz="quarter" idx="5"/>
          </p:nvPr>
        </p:nvSpPr>
        <p:spPr/>
        <p:txBody>
          <a:bodyPr/>
          <a:lstStyle/>
          <a:p>
            <a:fld id="{07937F07-1250-4CCE-B198-1B2887014F41}" type="slidenum">
              <a:rPr lang="en-US" smtClean="0"/>
              <a:t>20</a:t>
            </a:fld>
            <a:endParaRPr lang="en-US"/>
          </a:p>
        </p:txBody>
      </p:sp>
    </p:spTree>
    <p:extLst>
      <p:ext uri="{BB962C8B-B14F-4D97-AF65-F5344CB8AC3E}">
        <p14:creationId xmlns:p14="http://schemas.microsoft.com/office/powerpoint/2010/main" val="2578440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a:t>
            </a:r>
          </a:p>
          <a:p>
            <a:endParaRPr lang="en-US" dirty="0"/>
          </a:p>
          <a:p>
            <a:r>
              <a:rPr lang="en-US" dirty="0"/>
              <a:t>We hope that you keep these lessons in mind throughout the semester, as your team project starts up.</a:t>
            </a:r>
          </a:p>
        </p:txBody>
      </p:sp>
      <p:sp>
        <p:nvSpPr>
          <p:cNvPr id="4" name="Slide Number Placeholder 3"/>
          <p:cNvSpPr>
            <a:spLocks noGrp="1"/>
          </p:cNvSpPr>
          <p:nvPr>
            <p:ph type="sldNum" sz="quarter" idx="5"/>
          </p:nvPr>
        </p:nvSpPr>
        <p:spPr/>
        <p:txBody>
          <a:bodyPr/>
          <a:lstStyle/>
          <a:p>
            <a:fld id="{07937F07-1250-4CCE-B198-1B2887014F41}" type="slidenum">
              <a:rPr lang="en-US" smtClean="0"/>
              <a:t>21</a:t>
            </a:fld>
            <a:endParaRPr lang="en-US"/>
          </a:p>
        </p:txBody>
      </p:sp>
    </p:spTree>
    <p:extLst>
      <p:ext uri="{BB962C8B-B14F-4D97-AF65-F5344CB8AC3E}">
        <p14:creationId xmlns:p14="http://schemas.microsoft.com/office/powerpoint/2010/main" val="1707805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22</a:t>
            </a:fld>
            <a:endParaRPr lang="en-US"/>
          </a:p>
        </p:txBody>
      </p:sp>
    </p:spTree>
    <p:extLst>
      <p:ext uri="{BB962C8B-B14F-4D97-AF65-F5344CB8AC3E}">
        <p14:creationId xmlns:p14="http://schemas.microsoft.com/office/powerpoint/2010/main" val="381305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endParaRPr lang="en-US" dirty="0"/>
          </a:p>
          <a:p>
            <a:r>
              <a:rPr lang="en-US" dirty="0"/>
              <a:t>Linus didn’t write </a:t>
            </a:r>
            <a:r>
              <a:rPr lang="en-US" dirty="0" err="1"/>
              <a:t>linux</a:t>
            </a:r>
            <a:r>
              <a:rPr lang="en-US" dirty="0"/>
              <a:t> alone: wrote beginnings of </a:t>
            </a:r>
            <a:r>
              <a:rPr lang="en-US" dirty="0" err="1"/>
              <a:t>PoC</a:t>
            </a:r>
            <a:r>
              <a:rPr lang="en-US" dirty="0"/>
              <a:t> Unix-like kernel, show to mailing list, form community, lead people and coordinate work. Not result of his </a:t>
            </a:r>
            <a:r>
              <a:rPr lang="en-US" dirty="0" err="1"/>
              <a:t>PoC</a:t>
            </a:r>
            <a:r>
              <a:rPr lang="en-US" dirty="0"/>
              <a:t> Unix-like kernel, but result of community. Also: what about Unix? Not just Ken Thompson + Dennis Ritchie, but big group at Bell Labs, </a:t>
            </a:r>
          </a:p>
          <a:p>
            <a:endParaRPr lang="en-US" dirty="0"/>
          </a:p>
          <a:p>
            <a:r>
              <a:rPr lang="en-US" dirty="0"/>
              <a:t>Guido Van Rossum </a:t>
            </a:r>
            <a:r>
              <a:rPr lang="en-US" dirty="0" err="1"/>
              <a:t>dien’t</a:t>
            </a:r>
            <a:r>
              <a:rPr lang="en-US" dirty="0"/>
              <a:t> personally create Python: he wrote first version sure (in 1991!), but hundreds of others contributed to later versions, made it what it is now (not to mention package eco-system… num-</a:t>
            </a:r>
            <a:r>
              <a:rPr lang="en-US" dirty="0" err="1"/>
              <a:t>py</a:t>
            </a:r>
            <a:r>
              <a:rPr lang="en-US" dirty="0"/>
              <a:t>!!)</a:t>
            </a:r>
          </a:p>
          <a:p>
            <a:endParaRPr lang="en-US" dirty="0"/>
          </a:p>
          <a:p>
            <a:r>
              <a:rPr lang="en-US" dirty="0"/>
              <a:t>Steve Jobs led a team that built the Mac. Bill Gates might have written a BASIC interpreter, but is probably better known for building an enormous company around MS-DOS</a:t>
            </a:r>
          </a:p>
          <a:p>
            <a:endParaRPr lang="en-US" dirty="0"/>
          </a:p>
          <a:p>
            <a:r>
              <a:rPr lang="en-US" dirty="0"/>
              <a:t>Genius Myth is our tendency to ascribe success of a team to a single person or its leader. Key is that we are able to form a team and collaborate, sharing knowledge.</a:t>
            </a:r>
          </a:p>
          <a:p>
            <a:endParaRPr lang="en-US" dirty="0"/>
          </a:p>
          <a:p>
            <a:r>
              <a:rPr lang="en-US" dirty="0"/>
              <a:t>“None of us is a smart as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[potential discussion question: what kinds of qualities would you want in your team members?]</a:t>
            </a: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115587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48881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experiences good and bad of working in teams before doing animation]</a:t>
            </a:r>
          </a:p>
          <a:p>
            <a:endParaRPr lang="en-US" dirty="0"/>
          </a:p>
          <a:p>
            <a:r>
              <a:rPr lang="en-US" dirty="0"/>
              <a:t>(Read slide of common team issues)</a:t>
            </a:r>
          </a:p>
          <a:p>
            <a:endParaRPr lang="en-US" dirty="0"/>
          </a:p>
          <a:p>
            <a:r>
              <a:rPr lang="en-US" dirty="0"/>
              <a:t>Our goal with this lesson is to share some common strategies to address these problems. Some of these lessons will be things that you can operationalize: how to be a better team player. Others will be things that you won’t be able to operationalize directly. We do not expect many of you will graduate and immediately enter positions where you will be making decisions about how to structure and lead a team. But, it is quite likely that you will be subject to someone else making those decisions. Through this lesson, we hope to provide you with a framework for understanding how effective teams are organized. One of the core agile principles that we’ve been talking about this week is: how to connect what we are doing to the ultimate value that we are delivering to our customers through our software. By understanding why team processes are setup like they are, hopefully you can understand better the value that those processes provide – and maybe you can even help your manager reflect on and improve their existing processes.</a:t>
            </a: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724747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question/challenge that we will look at is: how to structure teams efficiently?</a:t>
            </a:r>
          </a:p>
          <a:p>
            <a:endParaRPr lang="en-US" dirty="0"/>
          </a:p>
          <a:p>
            <a:r>
              <a:rPr lang="en-US" dirty="0"/>
              <a:t>Agile methodology provides a rationale to Brooks’ law, which helps to consider ways to address this shortcoming.</a:t>
            </a:r>
          </a:p>
          <a:p>
            <a:endParaRPr lang="en-US" dirty="0"/>
          </a:p>
          <a:p>
            <a:r>
              <a:rPr lang="en-US" dirty="0"/>
              <a:t>If you take a small team size of, say, six. That’s 15 links between everyone.</a:t>
            </a:r>
          </a:p>
          <a:p>
            <a:r>
              <a:rPr lang="en-US" dirty="0"/>
              <a:t>Double that group for a team of 12. That shoots up to 66 links.</a:t>
            </a:r>
          </a:p>
          <a:p>
            <a:r>
              <a:rPr lang="en-US" dirty="0"/>
              <a:t>A small business of 50 people has an incredible 1,225 links to manage.</a:t>
            </a:r>
          </a:p>
          <a:p>
            <a:r>
              <a:rPr lang="en-US" dirty="0"/>
              <a:t>The cost of coordinating, communicating, and relating with each other snowballs to such a degree that it lowers individual and team productivity. </a:t>
            </a:r>
          </a:p>
          <a:p>
            <a:r>
              <a:rPr lang="en-US" dirty="0"/>
              <a:t>This is the rationale for Brooks’ law.</a:t>
            </a:r>
          </a:p>
          <a:p>
            <a:endParaRPr lang="en-US" dirty="0"/>
          </a:p>
          <a:p>
            <a:r>
              <a:rPr lang="en-US" dirty="0"/>
              <a:t>Hence, our first lesson for how to structure teams effectively is: keep them small. </a:t>
            </a:r>
          </a:p>
        </p:txBody>
      </p:sp>
      <p:sp>
        <p:nvSpPr>
          <p:cNvPr id="4" name="Slide Number Placeholder 3"/>
          <p:cNvSpPr>
            <a:spLocks noGrp="1"/>
          </p:cNvSpPr>
          <p:nvPr>
            <p:ph type="sldNum" sz="quarter" idx="5"/>
          </p:nvPr>
        </p:nvSpPr>
        <p:spPr/>
        <p:txBody>
          <a:bodyPr/>
          <a:lstStyle/>
          <a:p>
            <a:fld id="{07937F07-1250-4CCE-B198-1B2887014F41}" type="slidenum">
              <a:rPr lang="en-US" smtClean="0"/>
              <a:t>6</a:t>
            </a:fld>
            <a:endParaRPr lang="en-US"/>
          </a:p>
        </p:txBody>
      </p:sp>
    </p:spTree>
    <p:extLst>
      <p:ext uri="{BB962C8B-B14F-4D97-AF65-F5344CB8AC3E}">
        <p14:creationId xmlns:p14="http://schemas.microsoft.com/office/powerpoint/2010/main" val="1490725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refer to these “small” teams is to think about it in terms of how big of a meeting you will have when you bring your whole team together, usually no more than 9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having a Scrum meeting with 6 team members. In your 15 minutes, each team member gets about 2 minutes to share what they did since the last meeting, what they are .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two pizza teams</a:t>
            </a:r>
          </a:p>
        </p:txBody>
      </p:sp>
      <p:sp>
        <p:nvSpPr>
          <p:cNvPr id="4" name="Slide Number Placeholder 3"/>
          <p:cNvSpPr>
            <a:spLocks noGrp="1"/>
          </p:cNvSpPr>
          <p:nvPr>
            <p:ph type="sldNum" sz="quarter" idx="5"/>
          </p:nvPr>
        </p:nvSpPr>
        <p:spPr/>
        <p:txBody>
          <a:bodyPr/>
          <a:lstStyle/>
          <a:p>
            <a:fld id="{07937F07-1250-4CCE-B198-1B2887014F41}" type="slidenum">
              <a:rPr lang="en-US" smtClean="0"/>
              <a:t>7</a:t>
            </a:fld>
            <a:endParaRPr lang="en-US"/>
          </a:p>
        </p:txBody>
      </p:sp>
    </p:spTree>
    <p:extLst>
      <p:ext uri="{BB962C8B-B14F-4D97-AF65-F5344CB8AC3E}">
        <p14:creationId xmlns:p14="http://schemas.microsoft.com/office/powerpoint/2010/main" val="258627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Agile also favors teams that are organized around product value, rather than technology or platform.</a:t>
            </a:r>
          </a:p>
          <a:p>
            <a:endParaRPr lang="en-US" dirty="0"/>
          </a:p>
          <a:p>
            <a:r>
              <a:rPr lang="en-US" dirty="0"/>
              <a:t>Here’s an example that shows loosely how Facebook structured their mobile development pre-2014. It might feel like a very long time ago, but Facebook existed before smart phones. Facebook’s internal organization for the desktop/web application was centered around product teams: some folks worked on messages, others on events, others on photos. Within these big teams, there are also, of course smaller teams with narrower focus, but at a high level, this is the story – teams focused on specific product value.</a:t>
            </a:r>
          </a:p>
          <a:p>
            <a:br>
              <a:rPr lang="en-US" dirty="0"/>
            </a:br>
            <a:r>
              <a:rPr lang="en-US" dirty="0"/>
              <a:t>When it came time to start to develop mobile apps, Facebook built out entirely new teams, who were “platform experts”. Instead of each of the product teams developing their product for these new platforms, there were new “platform teams” created who took the existing products, and managed their development in these new platforms.</a:t>
            </a:r>
          </a:p>
          <a:p>
            <a:endParaRPr lang="en-US" dirty="0"/>
          </a:p>
          <a:p>
            <a:r>
              <a:rPr lang="en-US" dirty="0"/>
              <a:t>Brainstorm: What is good about this? What is bad about this?</a:t>
            </a:r>
          </a:p>
          <a:p>
            <a:r>
              <a:rPr lang="en-US" dirty="0"/>
              <a:t>Good things:</a:t>
            </a:r>
          </a:p>
          <a:p>
            <a:pPr marL="171450" indent="-171450">
              <a:buFont typeface="Arial" panose="020B0604020202020204" pitchFamily="34" charset="0"/>
              <a:buChar char="•"/>
            </a:pPr>
            <a:r>
              <a:rPr lang="en-US" dirty="0"/>
              <a:t>New technologies are maybe hard to adopt; lets you concentrate that learning in one place</a:t>
            </a:r>
          </a:p>
          <a:p>
            <a:pPr marL="0" indent="0">
              <a:buFont typeface="Arial" panose="020B0604020202020204" pitchFamily="34" charset="0"/>
              <a:buNone/>
            </a:pPr>
            <a:r>
              <a:rPr lang="en-US" dirty="0"/>
              <a:t>Bad things:</a:t>
            </a:r>
          </a:p>
          <a:p>
            <a:pPr marL="171450" indent="-171450">
              <a:buFont typeface="Arial" panose="020B0604020202020204" pitchFamily="34" charset="0"/>
              <a:buChar char="•"/>
            </a:pPr>
            <a:r>
              <a:rPr lang="en-US" dirty="0"/>
              <a:t>Lack of clear </a:t>
            </a:r>
            <a:r>
              <a:rPr lang="en-US" dirty="0" err="1"/>
              <a:t>responsiblitiy</a:t>
            </a:r>
            <a:r>
              <a:rPr lang="en-US" dirty="0"/>
              <a:t> for whose fault a bug is</a:t>
            </a:r>
          </a:p>
          <a:p>
            <a:pPr marL="171450" indent="-171450">
              <a:buFont typeface="Arial" panose="020B0604020202020204" pitchFamily="34" charset="0"/>
              <a:buChar char="•"/>
            </a:pPr>
            <a:r>
              <a:rPr lang="en-US" dirty="0"/>
              <a:t>Hard to keep expectations from users that each platform has same features</a:t>
            </a:r>
          </a:p>
          <a:p>
            <a:pPr marL="171450" indent="-171450">
              <a:buFont typeface="Arial" panose="020B0604020202020204" pitchFamily="34" charset="0"/>
              <a:buChar char="•"/>
            </a:pPr>
            <a:r>
              <a:rPr lang="en-US" dirty="0"/>
              <a:t>Communication gets wasted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discussed starting at ~18 mins in </a:t>
            </a:r>
            <a:r>
              <a:rPr lang="en-US" sz="1200" dirty="0">
                <a:solidFill>
                  <a:schemeClr val="tx1"/>
                </a:solidFill>
                <a:hlinkClick r:id="rId3"/>
              </a:rPr>
              <a:t>https://www.youtube.com/watch?v=Nffzkkdq7GM</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8</a:t>
            </a:fld>
            <a:endParaRPr lang="en-US"/>
          </a:p>
        </p:txBody>
      </p:sp>
    </p:spTree>
    <p:extLst>
      <p:ext uri="{BB962C8B-B14F-4D97-AF65-F5344CB8AC3E}">
        <p14:creationId xmlns:p14="http://schemas.microsoft.com/office/powerpoint/2010/main" val="238766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they moved to. Just product experts. Quite a bit of struggle organizationally to get a home for everyone, and to get everyone on the same page. But, again, why? Because now if you work on the chat group, you work on the chat group for all platforms. There is less cloudiness of who is responsible for what. The features on all platforms are built by the people who know the features, rather than the people who know the platforms.</a:t>
            </a:r>
          </a:p>
          <a:p>
            <a:endParaRPr lang="en-US" dirty="0"/>
          </a:p>
          <a:p>
            <a:r>
              <a:rPr lang="en-US" dirty="0"/>
              <a:t>Same argument applies to why we shouldn’t have “backend” team and “frontend” team. This is why “full-stack developer” is what companies want to hire. We hope you will finish this course with the skills to be able to put yourself on the job market as a full stack developer!</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62417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9/20/2022</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9/20/2022</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9/20/2022</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9/20/2022</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0747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9/20/2022</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9/20/2022</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9/20/2022</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9/20/2022</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9/20/2022</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9/20/2022</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9/20/2022</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9/20/2022</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9/20/2022</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sre.google/sre-book/example-postmorte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document/d/1ob0dfG_gefr_gQ8kbKr0kS4XpaKbc0oVAk4Te9tbDqM/edi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dirty="0">
                <a:sym typeface="Helvetica Neue" charset="0"/>
              </a:rPr>
              <a:t>CS 4530: Fundamentals of Software Engineering</a:t>
            </a:r>
            <a:br>
              <a:rPr lang="en-US" altLang="en-US" sz="3200" dirty="0">
                <a:sym typeface="Helvetica Neue" charset="0"/>
              </a:rPr>
            </a:br>
            <a:r>
              <a:rPr lang="en-US" altLang="en-US" sz="3200" dirty="0">
                <a:sym typeface="Helvetica Neue" charset="0"/>
              </a:rPr>
              <a:t>Lesson </a:t>
            </a:r>
            <a:r>
              <a:rPr lang="en-US" altLang="en-US" dirty="0">
                <a:sym typeface="Helvetica Neue" charset="0"/>
              </a:rPr>
              <a:t>6.3: Teams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p:txBody>
          <a:bodyPr/>
          <a:lstStyle/>
          <a:p>
            <a:pPr>
              <a:lnSpc>
                <a:spcPct val="100000"/>
              </a:lnSpc>
            </a:pPr>
            <a:r>
              <a:rPr lang="en-US" sz="2400" dirty="0"/>
              <a:t>Jonathan Bell, Adeel Bhutta, Mitch Wand</a:t>
            </a:r>
          </a:p>
          <a:p>
            <a:pPr>
              <a:lnSpc>
                <a:spcPct val="100000"/>
              </a:lnSpc>
            </a:pPr>
            <a:r>
              <a:rPr lang="en-US" sz="2400" dirty="0"/>
              <a:t>Khoury College of Computer Sciences</a:t>
            </a:r>
          </a:p>
          <a:p>
            <a:endParaRPr lang="en-US"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3B7BC06A-54D1-4D10-B536-9DF33B2C3997}"/>
              </a:ext>
            </a:extLst>
          </p:cNvPr>
          <p:cNvSpPr/>
          <p:nvPr/>
        </p:nvSpPr>
        <p:spPr>
          <a:xfrm>
            <a:off x="539260" y="5710019"/>
            <a:ext cx="6096000" cy="369332"/>
          </a:xfrm>
          <a:prstGeom prst="rect">
            <a:avLst/>
          </a:prstGeom>
        </p:spPr>
        <p:txBody>
          <a:bodyPr>
            <a:spAutoFit/>
          </a:bodyPr>
          <a:lstStyle/>
          <a:p>
            <a:r>
              <a:rPr lang="en-US" dirty="0">
                <a:solidFill>
                  <a:srgbClr val="5C5962"/>
                </a:solidFill>
              </a:rPr>
              <a:t>© 2022 Released under the </a:t>
            </a:r>
            <a:r>
              <a:rPr lang="en-US" dirty="0">
                <a:solidFill>
                  <a:srgbClr val="D41B2C"/>
                </a:solidFill>
                <a:hlinkClick r:id="rId3"/>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2561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E4F45-8BF1-794C-A5B7-972F59E1949A}"/>
              </a:ext>
            </a:extLst>
          </p:cNvPr>
          <p:cNvSpPr>
            <a:spLocks noGrp="1"/>
          </p:cNvSpPr>
          <p:nvPr>
            <p:ph type="title"/>
          </p:nvPr>
        </p:nvSpPr>
        <p:spPr>
          <a:xfrm>
            <a:off x="831850" y="1709739"/>
            <a:ext cx="10515600" cy="1719262"/>
          </a:xfrm>
        </p:spPr>
        <p:txBody>
          <a:bodyPr/>
          <a:lstStyle/>
          <a:p>
            <a:r>
              <a:rPr lang="en-US" dirty="0"/>
              <a:t>How do you encourage team members to treat each other well?</a:t>
            </a:r>
          </a:p>
        </p:txBody>
      </p:sp>
      <p:sp>
        <p:nvSpPr>
          <p:cNvPr id="7" name="Text Placeholder 6">
            <a:extLst>
              <a:ext uri="{FF2B5EF4-FFF2-40B4-BE49-F238E27FC236}">
                <a16:creationId xmlns:a16="http://schemas.microsoft.com/office/drawing/2014/main" id="{8A794C5B-D1C9-484B-BB6B-2574F339C2DD}"/>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B2DC7AE-4ADF-EB46-931A-3C6E988BEFB6}"/>
              </a:ext>
            </a:extLst>
          </p:cNvPr>
          <p:cNvSpPr>
            <a:spLocks noGrp="1"/>
          </p:cNvSpPr>
          <p:nvPr>
            <p:ph type="sldNum" sz="quarter" idx="12"/>
          </p:nvPr>
        </p:nvSpPr>
        <p:spPr/>
        <p:txBody>
          <a:bodyPr/>
          <a:lstStyle/>
          <a:p>
            <a:fld id="{86CB4B4D-7CA3-9044-876B-883B54F8677D}" type="slidenum">
              <a:rPr lang="en-US" smtClean="0"/>
              <a:t>10</a:t>
            </a:fld>
            <a:endParaRPr lang="en-US"/>
          </a:p>
        </p:txBody>
      </p:sp>
    </p:spTree>
    <p:extLst>
      <p:ext uri="{BB962C8B-B14F-4D97-AF65-F5344CB8AC3E}">
        <p14:creationId xmlns:p14="http://schemas.microsoft.com/office/powerpoint/2010/main" val="1387160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Pillar 1: </a:t>
            </a:r>
            <a:r>
              <a:rPr lang="en-US" b="1" dirty="0"/>
              <a:t>Humility</a:t>
            </a:r>
            <a:r>
              <a:rPr lang="en-US" dirty="0"/>
              <a:t>: You are not the center of the universe (nor is your code!). You’re neither omniscient nor infallible. You’re open to self-improvement.</a:t>
            </a:r>
          </a:p>
          <a:p>
            <a:r>
              <a:rPr lang="en-US" dirty="0"/>
              <a:t>Pillar 2: </a:t>
            </a:r>
            <a:r>
              <a:rPr lang="en-US" b="1" dirty="0"/>
              <a:t>Respect</a:t>
            </a:r>
            <a:r>
              <a:rPr lang="en-US" dirty="0"/>
              <a:t>: You genuinely care about others you work with. You treat them kindly and appreciate their abilities and accomplishments.</a:t>
            </a:r>
          </a:p>
          <a:p>
            <a:r>
              <a:rPr lang="en-US" dirty="0"/>
              <a:t>Pillar 3: </a:t>
            </a:r>
            <a:r>
              <a:rPr lang="en-US" b="1" dirty="0"/>
              <a:t>Trust</a:t>
            </a:r>
            <a:r>
              <a:rPr lang="en-US" dirty="0"/>
              <a:t>: You believe others are competent and will do the right thing, and you’re OK with letting them drive when appropriate.</a:t>
            </a:r>
          </a:p>
          <a:p>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11</a:t>
            </a:fld>
            <a:endParaRPr lang="en-US"/>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415626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12</a:t>
            </a:fld>
            <a:endParaRPr lang="en-US"/>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dirty="0"/>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lvl1pPr>
                <a:defRPr sz="4000">
                  <a:solidFill>
                    <a:srgbClr val="000000"/>
                  </a:solidFill>
                </a:defRPr>
              </a:lvl1pPr>
            </a:lstStyle>
            <a:p>
              <a:r>
                <a:rPr sz="2000"/>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4000">
                  <a:solidFill>
                    <a:srgbClr val="000000"/>
                  </a:solidFill>
                </a:defRPr>
              </a:pPr>
              <a:r>
                <a:rPr sz="2000"/>
                <a:t>Everyone else does it right,</a:t>
              </a:r>
            </a:p>
            <a:p>
              <a:pPr>
                <a:defRPr sz="4000">
                  <a:solidFill>
                    <a:srgbClr val="000000"/>
                  </a:solidFill>
                </a:defRPr>
              </a:pPr>
              <a:r>
                <a:rPr sz="2000"/>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13</a:t>
            </a:fld>
            <a:endParaRPr lang="en-US"/>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numCol="1" anchor="ctr">
              <a:spAutoFit/>
            </a:bodyPr>
            <a:lstStyle/>
            <a:p>
              <a:pPr>
                <a:defRPr sz="4000">
                  <a:solidFill>
                    <a:srgbClr val="000000"/>
                  </a:solidFill>
                </a:defRPr>
              </a:pPr>
              <a:r>
                <a:rPr sz="2000"/>
                <a:t>Humility! This is about </a:t>
              </a:r>
              <a:r>
                <a:rPr sz="2000" i="1"/>
                <a:t>me, </a:t>
              </a:r>
              <a:r>
                <a:rPr sz="2000"/>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Scaling Communication</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Knowledge sharing needs to scale linearly (or sub linearly) with org growth:</a:t>
            </a:r>
          </a:p>
          <a:p>
            <a:pPr lvl="1"/>
            <a:r>
              <a:rPr lang="en-US" dirty="0"/>
              <a:t>Mentorship</a:t>
            </a:r>
          </a:p>
          <a:p>
            <a:pPr lvl="1"/>
            <a:r>
              <a:rPr lang="en-US" dirty="0"/>
              <a:t>Q&amp;A</a:t>
            </a:r>
          </a:p>
          <a:p>
            <a:pPr lvl="1"/>
            <a:r>
              <a:rPr lang="en-US" dirty="0"/>
              <a:t>Mailing lists</a:t>
            </a:r>
          </a:p>
          <a:p>
            <a:pPr lvl="1"/>
            <a:r>
              <a:rPr lang="en-US" dirty="0"/>
              <a:t>Tech talks</a:t>
            </a:r>
          </a:p>
          <a:p>
            <a:pPr lvl="1"/>
            <a:r>
              <a:rPr lang="en-US" dirty="0"/>
              <a:t>Documentation</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14</a:t>
            </a:fld>
            <a:endParaRPr lang="en-US"/>
          </a:p>
        </p:txBody>
      </p:sp>
    </p:spTree>
    <p:extLst>
      <p:ext uri="{BB962C8B-B14F-4D97-AF65-F5344CB8AC3E}">
        <p14:creationId xmlns:p14="http://schemas.microsoft.com/office/powerpoint/2010/main" val="2812666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526696-F8F1-6442-B231-4237D5EC658C}"/>
              </a:ext>
            </a:extLst>
          </p:cNvPr>
          <p:cNvSpPr>
            <a:spLocks noGrp="1"/>
          </p:cNvSpPr>
          <p:nvPr>
            <p:ph type="title"/>
          </p:nvPr>
        </p:nvSpPr>
        <p:spPr>
          <a:xfrm>
            <a:off x="640080" y="325369"/>
            <a:ext cx="4368602" cy="1956841"/>
          </a:xfrm>
        </p:spPr>
        <p:txBody>
          <a:bodyPr anchor="b">
            <a:normAutofit/>
          </a:bodyPr>
          <a:lstStyle/>
          <a:p>
            <a:r>
              <a:rPr lang="en-US" sz="3400"/>
              <a:t>Bus Factor &amp; Importance of Information Sharing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202DC1-BE28-F445-831C-2FC7B4BC5A54}"/>
              </a:ext>
            </a:extLst>
          </p:cNvPr>
          <p:cNvSpPr>
            <a:spLocks noGrp="1"/>
          </p:cNvSpPr>
          <p:nvPr>
            <p:ph idx="1"/>
          </p:nvPr>
        </p:nvSpPr>
        <p:spPr>
          <a:xfrm>
            <a:off x="640080" y="2872899"/>
            <a:ext cx="4243589" cy="3320668"/>
          </a:xfrm>
        </p:spPr>
        <p:txBody>
          <a:bodyPr>
            <a:normAutofit/>
          </a:bodyPr>
          <a:lstStyle/>
          <a:p>
            <a:endParaRPr lang="en-US" sz="2200"/>
          </a:p>
        </p:txBody>
      </p:sp>
      <p:pic>
        <p:nvPicPr>
          <p:cNvPr id="5" name="mario-sessions-0TmYp58QVNQ-unsplash.jpg" descr="mario-sessions-0TmYp58QVNQ-unsplash.jpg">
            <a:extLst>
              <a:ext uri="{FF2B5EF4-FFF2-40B4-BE49-F238E27FC236}">
                <a16:creationId xmlns:a16="http://schemas.microsoft.com/office/drawing/2014/main" id="{A278791F-5A31-374B-9848-7D5E06351847}"/>
              </a:ext>
            </a:extLst>
          </p:cNvPr>
          <p:cNvPicPr>
            <a:picLocks noChangeAspect="1"/>
          </p:cNvPicPr>
          <p:nvPr/>
        </p:nvPicPr>
        <p:blipFill rotWithShape="1">
          <a:blip r:embed="rId3"/>
          <a:srcRect l="16854" r="1619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9C856172-3BB7-7543-A0C8-37613E01A148}"/>
              </a:ext>
            </a:extLst>
          </p:cNvPr>
          <p:cNvSpPr>
            <a:spLocks noGrp="1"/>
          </p:cNvSpPr>
          <p:nvPr>
            <p:ph type="sldNum" sz="quarter" idx="12"/>
          </p:nvPr>
        </p:nvSpPr>
        <p:spPr>
          <a:xfrm>
            <a:off x="10439400" y="6356350"/>
            <a:ext cx="914400" cy="365125"/>
          </a:xfrm>
        </p:spPr>
        <p:txBody>
          <a:bodyPr>
            <a:normAutofit/>
          </a:bodyPr>
          <a:lstStyle/>
          <a:p>
            <a:pPr>
              <a:spcAft>
                <a:spcPts val="600"/>
              </a:spcAft>
            </a:pPr>
            <a:fld id="{20F37917-FD3A-4669-9018-DA04BCDD3D75}" type="slidenum">
              <a:rPr lang="en-US">
                <a:solidFill>
                  <a:srgbClr val="FFFFFF"/>
                </a:solidFill>
              </a:rPr>
              <a:pPr>
                <a:spcAft>
                  <a:spcPts val="600"/>
                </a:spcAft>
              </a:pPr>
              <a:t>15</a:t>
            </a:fld>
            <a:endParaRPr lang="en-US">
              <a:solidFill>
                <a:srgbClr val="FFFFFF"/>
              </a:solidFill>
            </a:endParaRPr>
          </a:p>
        </p:txBody>
      </p:sp>
      <p:pic>
        <p:nvPicPr>
          <p:cNvPr id="8194" name="Picture 2">
            <a:extLst>
              <a:ext uri="{FF2B5EF4-FFF2-40B4-BE49-F238E27FC236}">
                <a16:creationId xmlns:a16="http://schemas.microsoft.com/office/drawing/2014/main" id="{191FF492-B0B6-8141-8D3A-73346B8345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010" t="29963" b="4851"/>
          <a:stretch/>
        </p:blipFill>
        <p:spPr bwMode="auto">
          <a:xfrm>
            <a:off x="179708" y="4252719"/>
            <a:ext cx="9407921"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59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a:bodyPr>
          <a:lstStyle/>
          <a:p>
            <a:r>
              <a:rPr lang="en-US" sz="4000" dirty="0"/>
              <a:t>Responding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a:spcAft>
                <a:spcPts val="600"/>
              </a:spcAft>
            </a:pPr>
            <a:fld id="{20F37917-FD3A-4669-9018-DA04BCDD3D75}" type="slidenum">
              <a:rPr lang="en-US" smtClean="0">
                <a:solidFill>
                  <a:srgbClr val="FFFFFF"/>
                </a:solidFill>
              </a:rPr>
              <a:pPr>
                <a:spcAft>
                  <a:spcPts val="600"/>
                </a:spcAft>
              </a:pPr>
              <a:t>16</a:t>
            </a:fld>
            <a:endParaRPr lang="en-US">
              <a:solidFill>
                <a:srgbClr val="FFFFFF"/>
              </a:solidFill>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200" dirty="0">
                <a:solidFill>
                  <a:schemeClr val="tx1"/>
                </a:solidFill>
              </a:rPr>
              <a:t>In software, in humans, and in processes.</a:t>
            </a:r>
          </a:p>
          <a:p>
            <a:pPr algn="l"/>
            <a:endParaRPr lang="en-US" sz="2200" dirty="0">
              <a:solidFill>
                <a:schemeClr val="tx1"/>
              </a:solidFill>
            </a:endParaRPr>
          </a:p>
          <a:p>
            <a:pPr algn="l"/>
            <a:r>
              <a:rPr lang="en-US" sz="2200" dirty="0">
                <a:solidFill>
                  <a:schemeClr val="tx1"/>
                </a:solidFill>
              </a:rPr>
              <a:t>How do we learn:</a:t>
            </a:r>
          </a:p>
          <a:p>
            <a:pPr marL="457200" indent="-457200">
              <a:buFont typeface="Arial" panose="020B0604020202020204" pitchFamily="34" charset="0"/>
              <a:buChar char="•"/>
            </a:pPr>
            <a:r>
              <a:rPr lang="en-US" sz="2200" dirty="0">
                <a:solidFill>
                  <a:schemeClr val="tx1"/>
                </a:solidFill>
              </a:rPr>
              <a:t>What went well?</a:t>
            </a:r>
          </a:p>
          <a:p>
            <a:pPr marL="457200" indent="-457200">
              <a:buFont typeface="Arial" panose="020B0604020202020204" pitchFamily="34" charset="0"/>
              <a:buChar char="•"/>
            </a:pPr>
            <a:r>
              <a:rPr lang="en-US" sz="2200" dirty="0">
                <a:solidFill>
                  <a:schemeClr val="tx1"/>
                </a:solidFill>
              </a:rPr>
              <a:t>What went wrong?</a:t>
            </a:r>
          </a:p>
          <a:p>
            <a:pPr marL="457200" indent="-457200">
              <a:buFont typeface="Arial" panose="020B0604020202020204" pitchFamily="34" charset="0"/>
              <a:buChar char="•"/>
            </a:pPr>
            <a:r>
              <a:rPr lang="en-US" sz="2200" dirty="0">
                <a:solidFill>
                  <a:schemeClr val="tx1"/>
                </a:solidFill>
              </a:rPr>
              <a:t>Where we got lucky?</a:t>
            </a:r>
          </a:p>
          <a:p>
            <a:pPr marL="457200" indent="-457200">
              <a:buFont typeface="Arial" panose="020B0604020202020204" pitchFamily="34" charset="0"/>
              <a:buChar char="•"/>
            </a:pPr>
            <a:r>
              <a:rPr lang="en-US" sz="2200" dirty="0">
                <a:solidFill>
                  <a:schemeClr val="tx1"/>
                </a:solidFill>
              </a:rPr>
              <a:t>How do we prevent it from happening again?</a:t>
            </a:r>
          </a:p>
          <a:p>
            <a:pPr algn="l"/>
            <a:endParaRPr lang="en-US" sz="2200" dirty="0">
              <a:solidFill>
                <a:schemeClr val="tx1"/>
              </a:solidFill>
            </a:endParaRPr>
          </a:p>
        </p:txBody>
      </p:sp>
    </p:spTree>
    <p:extLst>
      <p:ext uri="{BB962C8B-B14F-4D97-AF65-F5344CB8AC3E}">
        <p14:creationId xmlns:p14="http://schemas.microsoft.com/office/powerpoint/2010/main" val="1349226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dirty="0"/>
              <a:t>Some engineer contributes to failure or incident</a:t>
            </a:r>
          </a:p>
          <a:p>
            <a:pPr marL="514350" indent="-514350">
              <a:buFont typeface="+mj-lt"/>
              <a:buAutoNum type="arabicPeriod"/>
            </a:pPr>
            <a:r>
              <a:rPr lang="en-US" dirty="0"/>
              <a:t>Engineer is punished/shamed/blamed/retrained</a:t>
            </a:r>
          </a:p>
          <a:p>
            <a:pPr marL="514350" indent="-514350">
              <a:buFont typeface="+mj-lt"/>
              <a:buAutoNum type="arabicPeriod"/>
            </a:pPr>
            <a:r>
              <a:rPr lang="en-US" dirty="0"/>
              <a:t>Engineers as a whole become silent on details to management to avoid being scapegoated</a:t>
            </a:r>
          </a:p>
          <a:p>
            <a:pPr marL="514350" indent="-514350">
              <a:buFont typeface="+mj-lt"/>
              <a:buAutoNum type="arabicPeriod"/>
            </a:pPr>
            <a:r>
              <a:rPr lang="en-US" dirty="0"/>
              <a:t>Management becomes less informed about what actually is happening, do not actually find/fix root causes of incidents</a:t>
            </a:r>
          </a:p>
          <a:p>
            <a:pPr marL="514350" indent="-514350">
              <a:buFont typeface="+mj-lt"/>
              <a:buAutoNum type="arabicPeriod"/>
            </a:pPr>
            <a:r>
              <a:rPr lang="en-US" dirty="0"/>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17</a:t>
            </a:fld>
            <a:endParaRPr lang="en-US"/>
          </a:p>
        </p:txBody>
      </p:sp>
    </p:spTree>
    <p:extLst>
      <p:ext uri="{BB962C8B-B14F-4D97-AF65-F5344CB8AC3E}">
        <p14:creationId xmlns:p14="http://schemas.microsoft.com/office/powerpoint/2010/main" val="2012344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What actions did you take at the time?</a:t>
            </a:r>
          </a:p>
          <a:p>
            <a:r>
              <a:rPr lang="en-US" dirty="0"/>
              <a:t>What effects did you observe at the time?</a:t>
            </a:r>
          </a:p>
          <a:p>
            <a:r>
              <a:rPr lang="en-US" dirty="0"/>
              <a:t>What were the expectations that you had?</a:t>
            </a:r>
          </a:p>
          <a:p>
            <a:r>
              <a:rPr lang="en-US" dirty="0"/>
              <a:t>What assumptions did you make?</a:t>
            </a:r>
          </a:p>
          <a:p>
            <a:r>
              <a:rPr lang="en-US" dirty="0"/>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18</a:t>
            </a:fld>
            <a:endParaRPr lang="en-US"/>
          </a:p>
        </p:txBody>
      </p:sp>
    </p:spTree>
    <p:extLst>
      <p:ext uri="{BB962C8B-B14F-4D97-AF65-F5344CB8AC3E}">
        <p14:creationId xmlns:p14="http://schemas.microsoft.com/office/powerpoint/2010/main" val="402530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19</a:t>
            </a:fld>
            <a:endParaRPr lang="en-US"/>
          </a:p>
        </p:txBody>
      </p:sp>
      <p:pic>
        <p:nvPicPr>
          <p:cNvPr id="9" name="Picture 8">
            <a:extLst>
              <a:ext uri="{FF2B5EF4-FFF2-40B4-BE49-F238E27FC236}">
                <a16:creationId xmlns:a16="http://schemas.microsoft.com/office/drawing/2014/main" id="{32E83CFC-473E-7048-BE58-45542B2B4CE1}"/>
              </a:ext>
            </a:extLst>
          </p:cNvPr>
          <p:cNvPicPr>
            <a:picLocks noChangeAspect="1"/>
          </p:cNvPicPr>
          <p:nvPr/>
        </p:nvPicPr>
        <p:blipFill>
          <a:blip r:embed="rId3"/>
          <a:stretch>
            <a:fillRect/>
          </a:stretch>
        </p:blipFill>
        <p:spPr>
          <a:xfrm>
            <a:off x="1546500" y="0"/>
            <a:ext cx="9099000" cy="6858000"/>
          </a:xfrm>
          <a:prstGeom prst="rect">
            <a:avLst/>
          </a:prstGeom>
        </p:spPr>
      </p:pic>
      <p:sp>
        <p:nvSpPr>
          <p:cNvPr id="6" name="TextBox 5">
            <a:extLst>
              <a:ext uri="{FF2B5EF4-FFF2-40B4-BE49-F238E27FC236}">
                <a16:creationId xmlns:a16="http://schemas.microsoft.com/office/drawing/2014/main" id="{8B771449-30BB-744F-B881-49A9EE60C8A2}"/>
              </a:ext>
            </a:extLst>
          </p:cNvPr>
          <p:cNvSpPr txBox="1"/>
          <p:nvPr/>
        </p:nvSpPr>
        <p:spPr>
          <a:xfrm>
            <a:off x="7763934" y="6356350"/>
            <a:ext cx="6096000"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defRPr u="none"/>
            </a:pPr>
            <a:r>
              <a:rPr lang="en-US" u="sng" dirty="0">
                <a:hlinkClick r:id="rId4"/>
              </a:rPr>
              <a:t>Google’s Example Postmortem</a:t>
            </a:r>
          </a:p>
        </p:txBody>
      </p:sp>
      <p:pic>
        <p:nvPicPr>
          <p:cNvPr id="12" name="Picture 11">
            <a:extLst>
              <a:ext uri="{FF2B5EF4-FFF2-40B4-BE49-F238E27FC236}">
                <a16:creationId xmlns:a16="http://schemas.microsoft.com/office/drawing/2014/main" id="{C76B803A-5062-FF47-891A-11AD6A195E58}"/>
              </a:ext>
            </a:extLst>
          </p:cNvPr>
          <p:cNvPicPr>
            <a:picLocks noChangeAspect="1"/>
          </p:cNvPicPr>
          <p:nvPr/>
        </p:nvPicPr>
        <p:blipFill>
          <a:blip r:embed="rId5"/>
          <a:stretch>
            <a:fillRect/>
          </a:stretch>
        </p:blipFill>
        <p:spPr>
          <a:xfrm>
            <a:off x="1398141" y="132318"/>
            <a:ext cx="7566917" cy="6858000"/>
          </a:xfrm>
          <a:prstGeom prst="rect">
            <a:avLst/>
          </a:prstGeom>
        </p:spPr>
      </p:pic>
      <p:pic>
        <p:nvPicPr>
          <p:cNvPr id="13" name="Picture 12">
            <a:extLst>
              <a:ext uri="{FF2B5EF4-FFF2-40B4-BE49-F238E27FC236}">
                <a16:creationId xmlns:a16="http://schemas.microsoft.com/office/drawing/2014/main" id="{9C4B116D-675F-A147-81EE-0DBAD56F71BF}"/>
              </a:ext>
            </a:extLst>
          </p:cNvPr>
          <p:cNvPicPr>
            <a:picLocks noChangeAspect="1"/>
          </p:cNvPicPr>
          <p:nvPr/>
        </p:nvPicPr>
        <p:blipFill>
          <a:blip r:embed="rId6"/>
          <a:stretch>
            <a:fillRect/>
          </a:stretch>
        </p:blipFill>
        <p:spPr>
          <a:xfrm>
            <a:off x="246508" y="0"/>
            <a:ext cx="10784584" cy="6858000"/>
          </a:xfrm>
          <a:prstGeom prst="rect">
            <a:avLst/>
          </a:prstGeom>
        </p:spPr>
      </p:pic>
    </p:spTree>
    <p:extLst>
      <p:ext uri="{BB962C8B-B14F-4D97-AF65-F5344CB8AC3E}">
        <p14:creationId xmlns:p14="http://schemas.microsoft.com/office/powerpoint/2010/main" val="10364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agile processes favor small teams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2</a:t>
            </a:fld>
            <a:endParaRPr lang="en-US"/>
          </a:p>
        </p:txBody>
      </p:sp>
    </p:spTree>
    <p:extLst>
      <p:ext uri="{BB962C8B-B14F-4D97-AF65-F5344CB8AC3E}">
        <p14:creationId xmlns:p14="http://schemas.microsoft.com/office/powerpoint/2010/main" val="3019279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6E81-A0CB-C447-8F91-C36B0067FF4D}"/>
              </a:ext>
            </a:extLst>
          </p:cNvPr>
          <p:cNvSpPr>
            <a:spLocks noGrp="1"/>
          </p:cNvSpPr>
          <p:nvPr>
            <p:ph type="title"/>
          </p:nvPr>
        </p:nvSpPr>
        <p:spPr/>
        <p:txBody>
          <a:bodyPr/>
          <a:lstStyle/>
          <a:p>
            <a:r>
              <a:rPr lang="en-US" dirty="0"/>
              <a:t>Blameless Post-Mortems: Real World Example</a:t>
            </a:r>
          </a:p>
        </p:txBody>
      </p:sp>
      <p:sp>
        <p:nvSpPr>
          <p:cNvPr id="3" name="Content Placeholder 2">
            <a:extLst>
              <a:ext uri="{FF2B5EF4-FFF2-40B4-BE49-F238E27FC236}">
                <a16:creationId xmlns:a16="http://schemas.microsoft.com/office/drawing/2014/main" id="{81668A40-1C61-9547-B7EE-4064DB0352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0E0107-56E6-0E45-8B96-CDB9C6E1310B}"/>
              </a:ext>
            </a:extLst>
          </p:cNvPr>
          <p:cNvSpPr>
            <a:spLocks noGrp="1"/>
          </p:cNvSpPr>
          <p:nvPr>
            <p:ph type="sldNum" sz="quarter" idx="12"/>
          </p:nvPr>
        </p:nvSpPr>
        <p:spPr/>
        <p:txBody>
          <a:bodyPr/>
          <a:lstStyle/>
          <a:p>
            <a:fld id="{20F37917-FD3A-4669-9018-DA04BCDD3D75}" type="slidenum">
              <a:rPr lang="en-US" smtClean="0"/>
              <a:t>20</a:t>
            </a:fld>
            <a:endParaRPr lang="en-US"/>
          </a:p>
        </p:txBody>
      </p:sp>
      <p:pic>
        <p:nvPicPr>
          <p:cNvPr id="5" name="Picture 4">
            <a:extLst>
              <a:ext uri="{FF2B5EF4-FFF2-40B4-BE49-F238E27FC236}">
                <a16:creationId xmlns:a16="http://schemas.microsoft.com/office/drawing/2014/main" id="{009282BA-818C-154E-87AB-E33ED29E5A91}"/>
              </a:ext>
            </a:extLst>
          </p:cNvPr>
          <p:cNvPicPr>
            <a:picLocks noChangeAspect="1"/>
          </p:cNvPicPr>
          <p:nvPr/>
        </p:nvPicPr>
        <p:blipFill>
          <a:blip r:embed="rId3"/>
          <a:stretch>
            <a:fillRect/>
          </a:stretch>
        </p:blipFill>
        <p:spPr>
          <a:xfrm>
            <a:off x="984133" y="1343818"/>
            <a:ext cx="10223734" cy="6858000"/>
          </a:xfrm>
          <a:prstGeom prst="rect">
            <a:avLst/>
          </a:prstGeom>
        </p:spPr>
      </p:pic>
    </p:spTree>
    <p:extLst>
      <p:ext uri="{BB962C8B-B14F-4D97-AF65-F5344CB8AC3E}">
        <p14:creationId xmlns:p14="http://schemas.microsoft.com/office/powerpoint/2010/main" val="3388319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Conducting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Apply this technique after any event you would like to avoid in the future</a:t>
            </a:r>
          </a:p>
          <a:p>
            <a:r>
              <a:rPr lang="en-US" dirty="0"/>
              <a:t>Apply this to technical and non-technical events</a:t>
            </a:r>
          </a:p>
          <a:p>
            <a:r>
              <a:rPr lang="en-US" dirty="0"/>
              <a:t>Focus on improvement, resilience, and collaboration: what could any of the actors have done better?</a:t>
            </a:r>
          </a:p>
          <a:p>
            <a:r>
              <a:rPr lang="en-US" dirty="0">
                <a:hlinkClick r:id="rId3"/>
              </a:rPr>
              <a:t>Google’s generic postmortem template</a:t>
            </a:r>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21</a:t>
            </a:fld>
            <a:endParaRPr lang="en-US"/>
          </a:p>
        </p:txBody>
      </p:sp>
    </p:spTree>
    <p:extLst>
      <p:ext uri="{BB962C8B-B14F-4D97-AF65-F5344CB8AC3E}">
        <p14:creationId xmlns:p14="http://schemas.microsoft.com/office/powerpoint/2010/main" val="1235026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agile processes favor small teams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22</a:t>
            </a:fld>
            <a:endParaRPr lang="en-US"/>
          </a:p>
        </p:txBody>
      </p:sp>
    </p:spTree>
    <p:extLst>
      <p:ext uri="{BB962C8B-B14F-4D97-AF65-F5344CB8AC3E}">
        <p14:creationId xmlns:p14="http://schemas.microsoft.com/office/powerpoint/2010/main" val="1694982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B6-7994-5149-9B38-5033FABE8403}"/>
              </a:ext>
            </a:extLst>
          </p:cNvPr>
          <p:cNvSpPr>
            <a:spLocks noGrp="1"/>
          </p:cNvSpPr>
          <p:nvPr>
            <p:ph type="title"/>
          </p:nvPr>
        </p:nvSpPr>
        <p:spPr/>
        <p:txBody>
          <a:bodyPr/>
          <a:lstStyle/>
          <a:p>
            <a:r>
              <a:rPr lang="en-US" dirty="0"/>
              <a:t>Why Teams? “The 10x Engineer”</a:t>
            </a:r>
          </a:p>
        </p:txBody>
      </p:sp>
      <p:sp>
        <p:nvSpPr>
          <p:cNvPr id="4" name="Slide Number Placeholder 3">
            <a:extLst>
              <a:ext uri="{FF2B5EF4-FFF2-40B4-BE49-F238E27FC236}">
                <a16:creationId xmlns:a16="http://schemas.microsoft.com/office/drawing/2014/main" id="{D5591106-8332-984E-8829-058D2ED8F31C}"/>
              </a:ext>
            </a:extLst>
          </p:cNvPr>
          <p:cNvSpPr>
            <a:spLocks noGrp="1"/>
          </p:cNvSpPr>
          <p:nvPr>
            <p:ph type="sldNum" sz="quarter" idx="12"/>
          </p:nvPr>
        </p:nvSpPr>
        <p:spPr/>
        <p:txBody>
          <a:bodyPr/>
          <a:lstStyle/>
          <a:p>
            <a:fld id="{20F37917-FD3A-4669-9018-DA04BCDD3D75}" type="slidenum">
              <a:rPr lang="en-US" smtClean="0"/>
              <a:t>3</a:t>
            </a:fld>
            <a:endParaRPr lang="en-US"/>
          </a:p>
        </p:txBody>
      </p:sp>
      <p:pic>
        <p:nvPicPr>
          <p:cNvPr id="5" name="s3f1ruepjhuz.jpg" descr="s3f1ruepjhuz.jpg">
            <a:extLst>
              <a:ext uri="{FF2B5EF4-FFF2-40B4-BE49-F238E27FC236}">
                <a16:creationId xmlns:a16="http://schemas.microsoft.com/office/drawing/2014/main" id="{7E44A1A7-B18F-9342-BD30-2D0F37C3D59E}"/>
              </a:ext>
            </a:extLst>
          </p:cNvPr>
          <p:cNvPicPr>
            <a:picLocks noChangeAspect="1"/>
          </p:cNvPicPr>
          <p:nvPr/>
        </p:nvPicPr>
        <p:blipFill>
          <a:blip r:embed="rId3"/>
          <a:stretch>
            <a:fillRect/>
          </a:stretch>
        </p:blipFill>
        <p:spPr>
          <a:xfrm>
            <a:off x="6086101" y="1762555"/>
            <a:ext cx="5080001" cy="4851401"/>
          </a:xfrm>
          <a:prstGeom prst="rect">
            <a:avLst/>
          </a:prstGeom>
          <a:ln w="12700">
            <a:miter lim="400000"/>
          </a:ln>
        </p:spPr>
      </p:pic>
      <p:pic>
        <p:nvPicPr>
          <p:cNvPr id="6" name="Image" descr="Image">
            <a:extLst>
              <a:ext uri="{FF2B5EF4-FFF2-40B4-BE49-F238E27FC236}">
                <a16:creationId xmlns:a16="http://schemas.microsoft.com/office/drawing/2014/main" id="{CE3AD1BD-B0FD-2949-846B-8BE0DF60F141}"/>
              </a:ext>
            </a:extLst>
          </p:cNvPr>
          <p:cNvPicPr>
            <a:picLocks noChangeAspect="1"/>
          </p:cNvPicPr>
          <p:nvPr/>
        </p:nvPicPr>
        <p:blipFill>
          <a:blip r:embed="rId4"/>
          <a:stretch>
            <a:fillRect/>
          </a:stretch>
        </p:blipFill>
        <p:spPr>
          <a:xfrm>
            <a:off x="1025899" y="2207055"/>
            <a:ext cx="3949701" cy="3962401"/>
          </a:xfrm>
          <a:prstGeom prst="rect">
            <a:avLst/>
          </a:prstGeom>
          <a:ln w="12700">
            <a:miter lim="400000"/>
          </a:ln>
        </p:spPr>
      </p:pic>
    </p:spTree>
    <p:extLst>
      <p:ext uri="{BB962C8B-B14F-4D97-AF65-F5344CB8AC3E}">
        <p14:creationId xmlns:p14="http://schemas.microsoft.com/office/powerpoint/2010/main" val="281425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dirty="0"/>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fld id="{20F37917-FD3A-4669-9018-DA04BCDD3D75}" type="slidenum">
              <a:rPr lang="en-US" smtClean="0"/>
              <a:t>4</a:t>
            </a:fld>
            <a:endParaRPr lang="en-US"/>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r>
              <a:rPr sz="3200" dirty="0">
                <a:latin typeface="Verdana" panose="020B0604030504040204" pitchFamily="34" charset="0"/>
                <a:ea typeface="Verdana" panose="020B0604030504040204" pitchFamily="34" charset="0"/>
                <a:cs typeface="Verdana" panose="020B0604030504040204" pitchFamily="34" charset="0"/>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3200" b="1">
                <a:solidFill>
                  <a:srgbClr val="000000"/>
                </a:solidFill>
              </a:defRPr>
            </a:lvl1pPr>
          </a:lstStyle>
          <a:p>
            <a:r>
              <a:rPr sz="2000" b="0" dirty="0"/>
              <a:t>Fred Brooks, 1975</a:t>
            </a:r>
          </a:p>
        </p:txBody>
      </p:sp>
    </p:spTree>
    <p:extLst>
      <p:ext uri="{BB962C8B-B14F-4D97-AF65-F5344CB8AC3E}">
        <p14:creationId xmlns:p14="http://schemas.microsoft.com/office/powerpoint/2010/main" val="235161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dirty="0"/>
              <a:t>How do you structure teams effectively?</a:t>
            </a:r>
          </a:p>
          <a:p>
            <a:r>
              <a:rPr lang="en-US" dirty="0"/>
              <a:t>How do you encourage team-members to treat each other well?</a:t>
            </a:r>
          </a:p>
          <a:p>
            <a:r>
              <a:rPr lang="en-US" dirty="0"/>
              <a:t>How do you encourage teams to share knowledge and collaborate?</a:t>
            </a:r>
          </a:p>
          <a:p>
            <a:r>
              <a:rPr lang="en-US" dirty="0"/>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5</a:t>
            </a:fld>
            <a:endParaRPr lang="en-US"/>
          </a:p>
        </p:txBody>
      </p:sp>
    </p:spTree>
    <p:extLst>
      <p:ext uri="{BB962C8B-B14F-4D97-AF65-F5344CB8AC3E}">
        <p14:creationId xmlns:p14="http://schemas.microsoft.com/office/powerpoint/2010/main" val="1007606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solidFill>
                  <a:schemeClr val="tx1"/>
                </a:solidFill>
                <a:latin typeface="+mj-lt"/>
                <a:ea typeface="+mj-ea"/>
                <a:cs typeface="+mj-cs"/>
              </a:rPr>
              <a:t>How do we structure teams efficiently?</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630936" y="2807208"/>
            <a:ext cx="3429000" cy="34107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t">
            <a:normAutofit/>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Examining Brooks’ Law: “Adding manpower to a late software project makes it later”</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How many communication links are needed to finish a task?</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F37917-FD3A-4669-9018-DA04BCDD3D75}" type="slidenum">
              <a:rPr lang="en-US" smtClean="0"/>
              <a:pPr>
                <a:spcAft>
                  <a:spcPts val="600"/>
                </a:spcAft>
              </a:pPr>
              <a:t>6</a:t>
            </a:fld>
            <a:endParaRPr lang="en-US"/>
          </a:p>
        </p:txBody>
      </p:sp>
    </p:spTree>
    <p:extLst>
      <p:ext uri="{BB962C8B-B14F-4D97-AF65-F5344CB8AC3E}">
        <p14:creationId xmlns:p14="http://schemas.microsoft.com/office/powerpoint/2010/main" val="1985064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sz="5000"/>
              <a:t>Agile Favors “Two-Pizza” Teams</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dirty="0"/>
              <a:t>Q: How many people on a team?</a:t>
            </a:r>
          </a:p>
          <a:p>
            <a:pPr marL="0" indent="0">
              <a:buNone/>
            </a:pPr>
            <a:r>
              <a:rPr lang="en-US" sz="2200" dirty="0"/>
              <a:t>A: “No more than you could feed with two pizzas”</a:t>
            </a:r>
          </a:p>
          <a:p>
            <a:pPr marL="0" indent="0">
              <a:buNone/>
            </a:pPr>
            <a:endParaRPr lang="en-US" sz="2200" dirty="0"/>
          </a:p>
          <a:p>
            <a:pPr marL="0" indent="0">
              <a:buNone/>
            </a:pPr>
            <a:r>
              <a:rPr lang="en-US" sz="2200" dirty="0"/>
              <a:t>Rationale:</a:t>
            </a:r>
          </a:p>
          <a:p>
            <a:r>
              <a:rPr lang="en-US" sz="2200" dirty="0"/>
              <a:t>Decrease communication burdens</a:t>
            </a:r>
          </a:p>
          <a:p>
            <a:r>
              <a:rPr lang="en-US" sz="2200" dirty="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a:spcAft>
                <a:spcPts val="600"/>
              </a:spcAft>
            </a:pPr>
            <a:fld id="{20F37917-FD3A-4669-9018-DA04BCDD3D75}" type="slidenum">
              <a:rPr lang="en-US" smtClean="0"/>
              <a:pPr>
                <a:spcAft>
                  <a:spcPts val="600"/>
                </a:spcAft>
              </a:pPr>
              <a:t>7</a:t>
            </a:fld>
            <a:endParaRPr lang="en-US"/>
          </a:p>
        </p:txBody>
      </p:sp>
    </p:spTree>
    <p:extLst>
      <p:ext uri="{BB962C8B-B14F-4D97-AF65-F5344CB8AC3E}">
        <p14:creationId xmlns:p14="http://schemas.microsoft.com/office/powerpoint/2010/main" val="392759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DevOps Values"/>
          <p:cNvSpPr txBox="1">
            <a:spLocks noGrp="1"/>
          </p:cNvSpPr>
          <p:nvPr>
            <p:ph type="title"/>
          </p:nvPr>
        </p:nvSpPr>
        <p:spPr>
          <a:prstGeom prst="rect">
            <a:avLst/>
          </a:prstGeom>
        </p:spPr>
        <p:txBody>
          <a:bodyPr/>
          <a:lstStyle/>
          <a:p>
            <a:r>
              <a:rPr lang="en-US" dirty="0"/>
              <a:t>Agile Favors “Product” teams, not ”Platform” teams</a:t>
            </a:r>
            <a:endParaRPr dirty="0"/>
          </a:p>
        </p:txBody>
      </p:sp>
      <p:sp>
        <p:nvSpPr>
          <p:cNvPr id="212" name="You are the support person for your changes, regardless of platform…"/>
          <p:cNvSpPr txBox="1">
            <a:spLocks noGrp="1"/>
          </p:cNvSpPr>
          <p:nvPr>
            <p:ph type="body" idx="1"/>
          </p:nvPr>
        </p:nvSpPr>
        <p:spPr>
          <a:prstGeom prst="rect">
            <a:avLst/>
          </a:prstGeom>
        </p:spPr>
        <p:txBody>
          <a:bodyPr/>
          <a:lstStyle/>
          <a:p>
            <a:pPr marL="0" indent="0">
              <a:buNone/>
            </a:pPr>
            <a:r>
              <a:rPr dirty="0"/>
              <a:t>Example: Facebook mobile teams (</a:t>
            </a:r>
            <a:r>
              <a:rPr lang="en-US" dirty="0"/>
              <a:t>with platform organization</a:t>
            </a:r>
            <a:r>
              <a:rPr dirty="0"/>
              <a:t>)</a:t>
            </a:r>
          </a:p>
        </p:txBody>
      </p:sp>
      <p:sp>
        <p:nvSpPr>
          <p:cNvPr id="21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4" name="Android"/>
          <p:cNvSpPr txBox="1"/>
          <p:nvPr/>
        </p:nvSpPr>
        <p:spPr>
          <a:xfrm>
            <a:off x="6267551" y="3599610"/>
            <a:ext cx="72853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1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6" name="iOS"/>
          <p:cNvSpPr txBox="1"/>
          <p:nvPr/>
        </p:nvSpPr>
        <p:spPr>
          <a:xfrm>
            <a:off x="8560288" y="3599610"/>
            <a:ext cx="34464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2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3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3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3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3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35" name="Desktop/Web"/>
          <p:cNvSpPr txBox="1"/>
          <p:nvPr/>
        </p:nvSpPr>
        <p:spPr>
          <a:xfrm>
            <a:off x="3927084" y="3599610"/>
            <a:ext cx="1202958"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36" name="Product Experts"/>
          <p:cNvSpPr/>
          <p:nvPr/>
        </p:nvSpPr>
        <p:spPr>
          <a:xfrm>
            <a:off x="3641082" y="6212830"/>
            <a:ext cx="18864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37" name="Platform Experts"/>
          <p:cNvSpPr/>
          <p:nvPr/>
        </p:nvSpPr>
        <p:spPr>
          <a:xfrm>
            <a:off x="5900293" y="6232303"/>
            <a:ext cx="3612582"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Platform Experts</a:t>
            </a:r>
          </a:p>
        </p:txBody>
      </p:sp>
      <p:sp>
        <p:nvSpPr>
          <p:cNvPr id="238"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9"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0"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1"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2"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3"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44" name="Group messages"/>
          <p:cNvSpPr/>
          <p:nvPr/>
        </p:nvSpPr>
        <p:spPr>
          <a:xfrm>
            <a:off x="3845719"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45" name="Chat"/>
          <p:cNvSpPr/>
          <p:nvPr/>
        </p:nvSpPr>
        <p:spPr>
          <a:xfrm>
            <a:off x="3845719"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6" name="Upcoming Events"/>
          <p:cNvSpPr/>
          <p:nvPr/>
        </p:nvSpPr>
        <p:spPr>
          <a:xfrm>
            <a:off x="3845719"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7" name="Birthdays"/>
          <p:cNvSpPr/>
          <p:nvPr/>
        </p:nvSpPr>
        <p:spPr>
          <a:xfrm>
            <a:off x="3845719"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8" name="Photo Albums"/>
          <p:cNvSpPr/>
          <p:nvPr/>
        </p:nvSpPr>
        <p:spPr>
          <a:xfrm>
            <a:off x="3845719"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9" name="Photo Picker"/>
          <p:cNvSpPr/>
          <p:nvPr/>
        </p:nvSpPr>
        <p:spPr>
          <a:xfrm>
            <a:off x="3845719"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4" name="TextBox 3">
            <a:extLst>
              <a:ext uri="{FF2B5EF4-FFF2-40B4-BE49-F238E27FC236}">
                <a16:creationId xmlns:a16="http://schemas.microsoft.com/office/drawing/2014/main" id="{60634DD0-0267-884D-B172-AD9A9B86DE6E}"/>
              </a:ext>
            </a:extLst>
          </p:cNvPr>
          <p:cNvSpPr txBox="1"/>
          <p:nvPr/>
        </p:nvSpPr>
        <p:spPr>
          <a:xfrm>
            <a:off x="2590800" y="2709333"/>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grpSp>
        <p:nvGrpSpPr>
          <p:cNvPr id="45" name="Group">
            <a:extLst>
              <a:ext uri="{FF2B5EF4-FFF2-40B4-BE49-F238E27FC236}">
                <a16:creationId xmlns:a16="http://schemas.microsoft.com/office/drawing/2014/main" id="{C785609E-6D3A-1646-9C1B-6AABD90BBD34}"/>
              </a:ext>
            </a:extLst>
          </p:cNvPr>
          <p:cNvGrpSpPr/>
          <p:nvPr/>
        </p:nvGrpSpPr>
        <p:grpSpPr>
          <a:xfrm>
            <a:off x="2037436" y="3971731"/>
            <a:ext cx="1603894" cy="2579076"/>
            <a:chOff x="0" y="91119"/>
            <a:chExt cx="3207786" cy="5158149"/>
          </a:xfrm>
        </p:grpSpPr>
        <p:sp>
          <p:nvSpPr>
            <p:cNvPr id="46" name="Rectangle">
              <a:extLst>
                <a:ext uri="{FF2B5EF4-FFF2-40B4-BE49-F238E27FC236}">
                  <a16:creationId xmlns:a16="http://schemas.microsoft.com/office/drawing/2014/main" id="{CBD06DD2-BC02-894A-BAC2-EE10BF3E6BCA}"/>
                </a:ext>
              </a:extLst>
            </p:cNvPr>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7" name="Messages">
              <a:extLst>
                <a:ext uri="{FF2B5EF4-FFF2-40B4-BE49-F238E27FC236}">
                  <a16:creationId xmlns:a16="http://schemas.microsoft.com/office/drawing/2014/main" id="{FEA9AE73-4DD2-8346-A24A-5F40BE292C19}"/>
                </a:ext>
              </a:extLst>
            </p:cNvPr>
            <p:cNvSpPr/>
            <p:nvPr/>
          </p:nvSpPr>
          <p:spPr>
            <a:xfrm>
              <a:off x="1057275" y="1030946"/>
              <a:ext cx="2150511"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48" name="Rectangle">
              <a:extLst>
                <a:ext uri="{FF2B5EF4-FFF2-40B4-BE49-F238E27FC236}">
                  <a16:creationId xmlns:a16="http://schemas.microsoft.com/office/drawing/2014/main" id="{D8846B4D-63CF-1344-B909-6BD33FC06F69}"/>
                </a:ext>
              </a:extLst>
            </p:cNvPr>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9" name="Events">
              <a:extLst>
                <a:ext uri="{FF2B5EF4-FFF2-40B4-BE49-F238E27FC236}">
                  <a16:creationId xmlns:a16="http://schemas.microsoft.com/office/drawing/2014/main" id="{45A07CB1-0F85-DE49-98FD-7B8FEFAD011D}"/>
                </a:ext>
              </a:extLst>
            </p:cNvPr>
            <p:cNvSpPr/>
            <p:nvPr/>
          </p:nvSpPr>
          <p:spPr>
            <a:xfrm>
              <a:off x="1045273" y="1763180"/>
              <a:ext cx="1817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50" name="Rectangle">
              <a:extLst>
                <a:ext uri="{FF2B5EF4-FFF2-40B4-BE49-F238E27FC236}">
                  <a16:creationId xmlns:a16="http://schemas.microsoft.com/office/drawing/2014/main" id="{19B7F56A-62E6-1242-9FF8-BFCD5EF4526E}"/>
                </a:ext>
              </a:extLst>
            </p:cNvPr>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1" name="Photos">
              <a:extLst>
                <a:ext uri="{FF2B5EF4-FFF2-40B4-BE49-F238E27FC236}">
                  <a16:creationId xmlns:a16="http://schemas.microsoft.com/office/drawing/2014/main" id="{63418F70-5538-F84A-B945-65A73F7C2F4C}"/>
                </a:ext>
              </a:extLst>
            </p:cNvPr>
            <p:cNvSpPr/>
            <p:nvPr/>
          </p:nvSpPr>
          <p:spPr>
            <a:xfrm>
              <a:off x="1045275" y="2495414"/>
              <a:ext cx="1829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52" name="Rectangle">
              <a:extLst>
                <a:ext uri="{FF2B5EF4-FFF2-40B4-BE49-F238E27FC236}">
                  <a16:creationId xmlns:a16="http://schemas.microsoft.com/office/drawing/2014/main" id="{F4F724E8-035F-CA4B-B4BD-71E36348ABA2}"/>
                </a:ext>
              </a:extLst>
            </p:cNvPr>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3" name="Android">
              <a:extLst>
                <a:ext uri="{FF2B5EF4-FFF2-40B4-BE49-F238E27FC236}">
                  <a16:creationId xmlns:a16="http://schemas.microsoft.com/office/drawing/2014/main" id="{A52C8FC9-4E9F-2D4E-9863-BB3C1E8C9444}"/>
                </a:ext>
              </a:extLst>
            </p:cNvPr>
            <p:cNvSpPr/>
            <p:nvPr/>
          </p:nvSpPr>
          <p:spPr>
            <a:xfrm>
              <a:off x="1045273" y="3352665"/>
              <a:ext cx="1932341" cy="110186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54" name="Rectangle">
              <a:extLst>
                <a:ext uri="{FF2B5EF4-FFF2-40B4-BE49-F238E27FC236}">
                  <a16:creationId xmlns:a16="http://schemas.microsoft.com/office/drawing/2014/main" id="{7EA4B47D-D6D5-AF4F-AA78-7469DA564A78}"/>
                </a:ext>
              </a:extLst>
            </p:cNvPr>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5" name="iOS">
              <a:extLst>
                <a:ext uri="{FF2B5EF4-FFF2-40B4-BE49-F238E27FC236}">
                  <a16:creationId xmlns:a16="http://schemas.microsoft.com/office/drawing/2014/main" id="{4F4FDADE-F0B2-AF4C-8EC9-73E558C0772C}"/>
                </a:ext>
              </a:extLst>
            </p:cNvPr>
            <p:cNvSpPr/>
            <p:nvPr/>
          </p:nvSpPr>
          <p:spPr>
            <a:xfrm>
              <a:off x="1057275" y="4084899"/>
              <a:ext cx="1507357"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56" name="Engineering Teams">
              <a:extLst>
                <a:ext uri="{FF2B5EF4-FFF2-40B4-BE49-F238E27FC236}">
                  <a16:creationId xmlns:a16="http://schemas.microsoft.com/office/drawing/2014/main" id="{B73CF010-205E-9847-A29B-EC93AAA00760}"/>
                </a:ext>
              </a:extLst>
            </p:cNvPr>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58" name="TextBox 57">
            <a:extLst>
              <a:ext uri="{FF2B5EF4-FFF2-40B4-BE49-F238E27FC236}">
                <a16:creationId xmlns:a16="http://schemas.microsoft.com/office/drawing/2014/main" id="{2D4E867D-B8F4-3B4B-B055-C904AF3D2739}"/>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evOps Values"/>
          <p:cNvSpPr txBox="1">
            <a:spLocks noGrp="1"/>
          </p:cNvSpPr>
          <p:nvPr>
            <p:ph type="title"/>
          </p:nvPr>
        </p:nvSpPr>
        <p:spPr>
          <a:prstGeom prst="rect">
            <a:avLst/>
          </a:prstGeom>
        </p:spPr>
        <p:txBody>
          <a:bodyPr/>
          <a:lstStyle/>
          <a:p>
            <a:r>
              <a:rPr lang="en-US" dirty="0"/>
              <a:t>Agile Favors “Product” teams, not ”Platform” teams</a:t>
            </a:r>
            <a:endParaRPr dirty="0"/>
          </a:p>
        </p:txBody>
      </p:sp>
      <p:sp>
        <p:nvSpPr>
          <p:cNvPr id="25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4" name="Android"/>
          <p:cNvSpPr txBox="1"/>
          <p:nvPr/>
        </p:nvSpPr>
        <p:spPr>
          <a:xfrm>
            <a:off x="6267551" y="3599610"/>
            <a:ext cx="728534"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5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6" name="iOS"/>
          <p:cNvSpPr txBox="1"/>
          <p:nvPr/>
        </p:nvSpPr>
        <p:spPr>
          <a:xfrm>
            <a:off x="8560288" y="3599610"/>
            <a:ext cx="344646"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grpSp>
        <p:nvGrpSpPr>
          <p:cNvPr id="268" name="Group"/>
          <p:cNvGrpSpPr/>
          <p:nvPr/>
        </p:nvGrpSpPr>
        <p:grpSpPr>
          <a:xfrm>
            <a:off x="2037436" y="3971731"/>
            <a:ext cx="1603894" cy="2579076"/>
            <a:chOff x="0" y="91119"/>
            <a:chExt cx="3207786" cy="5158149"/>
          </a:xfrm>
        </p:grpSpPr>
        <p:sp>
          <p:nvSpPr>
            <p:cNvPr id="257" name="Rectangle"/>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58" name="Messages"/>
            <p:cNvSpPr/>
            <p:nvPr/>
          </p:nvSpPr>
          <p:spPr>
            <a:xfrm>
              <a:off x="1057275" y="1030946"/>
              <a:ext cx="2150511"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259" name="Rectangle"/>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0" name="Events"/>
            <p:cNvSpPr/>
            <p:nvPr/>
          </p:nvSpPr>
          <p:spPr>
            <a:xfrm>
              <a:off x="1045273" y="1763180"/>
              <a:ext cx="1817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261" name="Rectangle"/>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2" name="Photos"/>
            <p:cNvSpPr/>
            <p:nvPr/>
          </p:nvSpPr>
          <p:spPr>
            <a:xfrm>
              <a:off x="1045275" y="2495414"/>
              <a:ext cx="1829255"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263" name="Rectangle"/>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4" name="Android"/>
            <p:cNvSpPr/>
            <p:nvPr/>
          </p:nvSpPr>
          <p:spPr>
            <a:xfrm>
              <a:off x="1045273" y="3352665"/>
              <a:ext cx="1932341" cy="110186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65" name="Rectangle"/>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6" name="iOS"/>
            <p:cNvSpPr/>
            <p:nvPr/>
          </p:nvSpPr>
          <p:spPr>
            <a:xfrm>
              <a:off x="1057275" y="4084899"/>
              <a:ext cx="1507357" cy="1164369"/>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67" name="Engineering Teams"/>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26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7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7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7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75" name="Desktop/Web"/>
          <p:cNvSpPr txBox="1"/>
          <p:nvPr/>
        </p:nvSpPr>
        <p:spPr>
          <a:xfrm>
            <a:off x="3927084" y="3599610"/>
            <a:ext cx="1202958"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76" name="Product Experts"/>
          <p:cNvSpPr/>
          <p:nvPr/>
        </p:nvSpPr>
        <p:spPr>
          <a:xfrm>
            <a:off x="3641082" y="6212830"/>
            <a:ext cx="58501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77" name="Group messages"/>
          <p:cNvSpPr/>
          <p:nvPr/>
        </p:nvSpPr>
        <p:spPr>
          <a:xfrm>
            <a:off x="5939684"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8" name="Chat"/>
          <p:cNvSpPr/>
          <p:nvPr/>
        </p:nvSpPr>
        <p:spPr>
          <a:xfrm>
            <a:off x="5939684"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9" name="Upcoming Events"/>
          <p:cNvSpPr/>
          <p:nvPr/>
        </p:nvSpPr>
        <p:spPr>
          <a:xfrm>
            <a:off x="5939684"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0" name="Birthdays"/>
          <p:cNvSpPr/>
          <p:nvPr/>
        </p:nvSpPr>
        <p:spPr>
          <a:xfrm>
            <a:off x="5939684"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1" name="Photo Albums"/>
          <p:cNvSpPr/>
          <p:nvPr/>
        </p:nvSpPr>
        <p:spPr>
          <a:xfrm>
            <a:off x="5939684"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2" name="Photo Picker"/>
          <p:cNvSpPr/>
          <p:nvPr/>
        </p:nvSpPr>
        <p:spPr>
          <a:xfrm>
            <a:off x="5939684"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3" name="Group messages"/>
          <p:cNvSpPr/>
          <p:nvPr/>
        </p:nvSpPr>
        <p:spPr>
          <a:xfrm>
            <a:off x="8033649" y="3985178"/>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84" name="Chat"/>
          <p:cNvSpPr/>
          <p:nvPr/>
        </p:nvSpPr>
        <p:spPr>
          <a:xfrm>
            <a:off x="8033649" y="4351296"/>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85" name="Upcoming Events"/>
          <p:cNvSpPr/>
          <p:nvPr/>
        </p:nvSpPr>
        <p:spPr>
          <a:xfrm>
            <a:off x="8033649" y="4726343"/>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6" name="Birthdays"/>
          <p:cNvSpPr/>
          <p:nvPr/>
        </p:nvSpPr>
        <p:spPr>
          <a:xfrm>
            <a:off x="8033649" y="5101389"/>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7" name="Photo Albums"/>
          <p:cNvSpPr/>
          <p:nvPr/>
        </p:nvSpPr>
        <p:spPr>
          <a:xfrm>
            <a:off x="8033649" y="5467507"/>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8" name="Photo Picker"/>
          <p:cNvSpPr/>
          <p:nvPr/>
        </p:nvSpPr>
        <p:spPr>
          <a:xfrm>
            <a:off x="8033649" y="5788975"/>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9" name="You are the support person for your changes, regardless of platform…"/>
          <p:cNvSpPr txBox="1">
            <a:spLocks noGrp="1"/>
          </p:cNvSpPr>
          <p:nvPr>
            <p:ph type="body" idx="1"/>
          </p:nvPr>
        </p:nvSpPr>
        <p:spPr>
          <a:xfrm>
            <a:off x="838200" y="1825625"/>
            <a:ext cx="10515600" cy="1631157"/>
          </a:xfrm>
          <a:prstGeom prst="rect">
            <a:avLst/>
          </a:prstGeom>
        </p:spPr>
        <p:txBody>
          <a:bodyPr/>
          <a:lstStyle/>
          <a:p>
            <a:pPr marL="0" indent="0">
              <a:buNone/>
            </a:pPr>
            <a:r>
              <a:rPr lang="en-US" dirty="0"/>
              <a:t>Example: Facebook mobile teams (with platform organization)</a:t>
            </a:r>
          </a:p>
        </p:txBody>
      </p:sp>
      <p:sp>
        <p:nvSpPr>
          <p:cNvPr id="43" name="TextBox 42">
            <a:extLst>
              <a:ext uri="{FF2B5EF4-FFF2-40B4-BE49-F238E27FC236}">
                <a16:creationId xmlns:a16="http://schemas.microsoft.com/office/drawing/2014/main" id="{BABFDEE8-5CA7-A949-A2F5-B34CE7D28382}"/>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12559</TotalTime>
  <Words>4631</Words>
  <Application>Microsoft Office PowerPoint</Application>
  <PresentationFormat>Widescreen</PresentationFormat>
  <Paragraphs>353</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Verdana</vt:lpstr>
      <vt:lpstr>Calibri</vt:lpstr>
      <vt:lpstr>Arial</vt:lpstr>
      <vt:lpstr>Calibri Light</vt:lpstr>
      <vt:lpstr>Office Theme</vt:lpstr>
      <vt:lpstr>CS 4530: Fundamentals of Software Engineering Lesson 6.3: Teams</vt:lpstr>
      <vt:lpstr>Learning Goals for this Lesson</vt:lpstr>
      <vt:lpstr>Why Teams? “The 10x Engineer”</vt:lpstr>
      <vt:lpstr>Teams are hard: Brooks’ Law</vt:lpstr>
      <vt:lpstr>What goes wrong with teams in software development?</vt:lpstr>
      <vt:lpstr>How do we structure teams efficiently?</vt:lpstr>
      <vt:lpstr>Agile Favors “Two-Pizza” Teams</vt:lpstr>
      <vt:lpstr>Agile Favors “Product” teams, not ”Platform” teams</vt:lpstr>
      <vt:lpstr>Agile Favors “Product” teams, not ”Platform” teams</vt:lpstr>
      <vt:lpstr>How do you encourage team members to treat each other well?</vt:lpstr>
      <vt:lpstr>Three Pillars of Social Skills</vt:lpstr>
      <vt:lpstr>HRT Example: Code Review</vt:lpstr>
      <vt:lpstr>HRT Example: Code Review</vt:lpstr>
      <vt:lpstr>Scaling Communication</vt:lpstr>
      <vt:lpstr>Bus Factor &amp; Importance of Information Sharing</vt:lpstr>
      <vt:lpstr>Responding to Failures</vt:lpstr>
      <vt:lpstr>How Not to Respond to Failures</vt:lpstr>
      <vt:lpstr>Blameless Post-Mortems</vt:lpstr>
      <vt:lpstr>PowerPoint Presentation</vt:lpstr>
      <vt:lpstr>Blameless Post-Mortems: Real World Example</vt:lpstr>
      <vt:lpstr>Conducting Postmortems</vt:lpstr>
      <vt:lpstr>Learning Goals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Mitchell Wand</dc:creator>
  <cp:lastModifiedBy>Mitchell Wand</cp:lastModifiedBy>
  <cp:revision>227</cp:revision>
  <dcterms:created xsi:type="dcterms:W3CDTF">2021-01-07T15:19:22Z</dcterms:created>
  <dcterms:modified xsi:type="dcterms:W3CDTF">2022-09-20T21:15:31Z</dcterms:modified>
</cp:coreProperties>
</file>